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91" r:id="rId6"/>
    <p:sldId id="384" r:id="rId7"/>
    <p:sldId id="389" r:id="rId8"/>
    <p:sldId id="390" r:id="rId9"/>
    <p:sldId id="374" r:id="rId10"/>
    <p:sldId id="394" r:id="rId11"/>
    <p:sldId id="379" r:id="rId12"/>
    <p:sldId id="385" r:id="rId13"/>
    <p:sldId id="387" r:id="rId14"/>
    <p:sldId id="393" r:id="rId15"/>
    <p:sldId id="386" r:id="rId16"/>
    <p:sldId id="392" r:id="rId17"/>
    <p:sldId id="363" r:id="rId18"/>
    <p:sldId id="369" r:id="rId19"/>
    <p:sldId id="388" r:id="rId20"/>
    <p:sldId id="352" r:id="rId21"/>
    <p:sldId id="337" r:id="rId22"/>
    <p:sldId id="325" r:id="rId23"/>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716954-F6BD-4B49-B7DD-74A66291C5AB}" v="2" dt="2026-10-09T19:00:16.3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7" autoAdjust="0"/>
    <p:restoredTop sz="94451" autoAdjust="0"/>
  </p:normalViewPr>
  <p:slideViewPr>
    <p:cSldViewPr snapToGrid="0">
      <p:cViewPr varScale="1">
        <p:scale>
          <a:sx n="90" d="100"/>
          <a:sy n="90" d="100"/>
        </p:scale>
        <p:origin x="35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vocacy" userId="a72cdaed-5e24-487e-9a84-740c9ee2f65c" providerId="ADAL" clId="{96E04F4B-0D6E-44E7-8E71-E4C660C697D4}"/>
    <pc:docChg chg="modSld sldOrd">
      <pc:chgData name="Advocacy" userId="a72cdaed-5e24-487e-9a84-740c9ee2f65c" providerId="ADAL" clId="{96E04F4B-0D6E-44E7-8E71-E4C660C697D4}" dt="2026-10-09T20:02:37.887" v="2"/>
      <pc:docMkLst>
        <pc:docMk/>
      </pc:docMkLst>
      <pc:sldChg chg="modSp">
        <pc:chgData name="Advocacy" userId="a72cdaed-5e24-487e-9a84-740c9ee2f65c" providerId="ADAL" clId="{96E04F4B-0D6E-44E7-8E71-E4C660C697D4}" dt="2026-10-09T19:00:16.387" v="1"/>
        <pc:sldMkLst>
          <pc:docMk/>
          <pc:sldMk cId="285570125" sldId="386"/>
        </pc:sldMkLst>
        <pc:spChg chg="mod">
          <ac:chgData name="Advocacy" userId="a72cdaed-5e24-487e-9a84-740c9ee2f65c" providerId="ADAL" clId="{96E04F4B-0D6E-44E7-8E71-E4C660C697D4}" dt="2026-10-09T19:00:16.387" v="1"/>
          <ac:spMkLst>
            <pc:docMk/>
            <pc:sldMk cId="285570125" sldId="386"/>
            <ac:spMk id="12" creationId="{E82FA49B-C2D3-CEC4-E4A5-F06168AEDC3A}"/>
          </ac:spMkLst>
        </pc:spChg>
      </pc:sldChg>
      <pc:sldChg chg="ord">
        <pc:chgData name="Advocacy" userId="a72cdaed-5e24-487e-9a84-740c9ee2f65c" providerId="ADAL" clId="{96E04F4B-0D6E-44E7-8E71-E4C660C697D4}" dt="2026-10-09T20:02:37.887" v="2"/>
        <pc:sldMkLst>
          <pc:docMk/>
          <pc:sldMk cId="1163803533" sldId="39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10/9/2026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chrome-extension://efaidnbmnnnibpcajpcglclefindmkaj/https:/www.wicomicocounty.org/DocumentCenter/View/2968/Paleochannel-2014?bidId=" TargetMode="External"/><Relationship Id="rId2" Type="http://schemas.openxmlformats.org/officeDocument/2006/relationships/hyperlink" Target="https://coastalassociationofrealtorsmd.growthzoneapp.com/ap/CloudFile/Download/p5Y81Jvp" TargetMode="External"/><Relationship Id="rId1" Type="http://schemas.openxmlformats.org/officeDocument/2006/relationships/slideLayout" Target="../slideLayouts/slideLayout2.xml"/><Relationship Id="rId4" Type="http://schemas.openxmlformats.org/officeDocument/2006/relationships/hyperlink" Target="https://www.wicomicocounty.org/536/Map-Roomhttps:/www.wicomicocounty.org/536/Map-Roo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dSeGXkUOKVU"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6.xml.rels><?xml version="1.0" encoding="UTF-8" standalone="yes"?>
<Relationships xmlns="http://schemas.openxmlformats.org/package/2006/relationships"><Relationship Id="rId3" Type="http://schemas.openxmlformats.org/officeDocument/2006/relationships/hyperlink" Target="https://coastalassociationofrealtorsmd.growthzoneapp.com/ap/CloudFile/Download/PoodkJEP"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206.125.169.9/RealtorStatusReport.htm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lections.maryland.gov/elections/2026/Primary_candidates/index.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8.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9.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41F2D1C-BD8D-4F15-DB25-63676981041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6FF49A45-9791-DBAC-0E12-88462669CD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1E94E1-37A2-FE32-79FE-914DCE928853}"/>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Wicomico County ADUs </a:t>
            </a:r>
          </a:p>
        </p:txBody>
      </p:sp>
      <p:sp>
        <p:nvSpPr>
          <p:cNvPr id="1052" name="sketchy line">
            <a:extLst>
              <a:ext uri="{FF2B5EF4-FFF2-40B4-BE49-F238E27FC236}">
                <a16:creationId xmlns:a16="http://schemas.microsoft.com/office/drawing/2014/main" id="{9B74A32C-84B2-4FEF-21F4-BE2F66BA05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AA886186-15A9-0C00-7516-313B1C307B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464F8511-D842-4283-048C-99DC459E5AAE}"/>
              </a:ext>
            </a:extLst>
          </p:cNvPr>
          <p:cNvSpPr txBox="1"/>
          <p:nvPr/>
        </p:nvSpPr>
        <p:spPr>
          <a:xfrm>
            <a:off x="3369733" y="2706624"/>
            <a:ext cx="8183387" cy="4038600"/>
          </a:xfrm>
          <a:prstGeom prst="rect">
            <a:avLst/>
          </a:prstGeom>
        </p:spPr>
        <p:txBody>
          <a:bodyPr vert="horz" lIns="91440" tIns="45720" rIns="91440" bIns="45720" rtlCol="0">
            <a:normAutofit fontScale="85000" lnSpcReduction="10000"/>
          </a:bodyPr>
          <a:lstStyle/>
          <a:p>
            <a:pPr fontAlgn="t">
              <a:lnSpc>
                <a:spcPct val="100000"/>
              </a:lnSpc>
              <a:buNone/>
            </a:pPr>
            <a:r>
              <a:rPr lang="en-US" b="1" dirty="0">
                <a:latin typeface="Times New Roman" panose="02020603050405020304" pitchFamily="18" charset="0"/>
                <a:cs typeface="Times New Roman" panose="02020603050405020304" pitchFamily="18" charset="0"/>
              </a:rPr>
              <a:t>Number Allowed</a:t>
            </a:r>
          </a:p>
          <a:p>
            <a:pPr lvl="0" fontAlgn="t">
              <a:lnSpc>
                <a:spcPct val="100000"/>
              </a:lnSpc>
            </a:pPr>
            <a:r>
              <a:rPr lang="en-US" dirty="0">
                <a:latin typeface="Times New Roman" panose="02020603050405020304" pitchFamily="18" charset="0"/>
                <a:cs typeface="Times New Roman" panose="02020603050405020304" pitchFamily="18" charset="0"/>
              </a:rPr>
              <a:t>Only one ADU per lot, parcel, or tract with a single-family detached dwelling. Density Rules</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Size</a:t>
            </a:r>
          </a:p>
          <a:p>
            <a:pPr lvl="0" fontAlgn="t">
              <a:lnSpc>
                <a:spcPct val="100000"/>
              </a:lnSpc>
            </a:pPr>
            <a:r>
              <a:rPr lang="en-US" dirty="0">
                <a:latin typeface="Times New Roman" panose="02020603050405020304" pitchFamily="18" charset="0"/>
                <a:cs typeface="Times New Roman" panose="02020603050405020304" pitchFamily="18" charset="0"/>
              </a:rPr>
              <a:t>Not to exceed 50% of the primary residence size. </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Zones </a:t>
            </a:r>
          </a:p>
          <a:p>
            <a:pPr lvl="0" fontAlgn="t">
              <a:lnSpc>
                <a:spcPct val="100000"/>
              </a:lnSpc>
            </a:pPr>
            <a:r>
              <a:rPr lang="en-US" dirty="0">
                <a:latin typeface="Times New Roman" panose="02020603050405020304" pitchFamily="18" charset="0"/>
                <a:cs typeface="Times New Roman" panose="02020603050405020304" pitchFamily="18" charset="0"/>
              </a:rPr>
              <a:t>A-1, V-C, R-8, R-15, R-20, R-30, TT</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Parking</a:t>
            </a:r>
          </a:p>
          <a:p>
            <a:pPr lvl="0" fontAlgn="t">
              <a:lnSpc>
                <a:spcPct val="100000"/>
              </a:lnSpc>
            </a:pPr>
            <a:r>
              <a:rPr lang="en-US" dirty="0">
                <a:latin typeface="Times New Roman" panose="02020603050405020304" pitchFamily="18" charset="0"/>
                <a:cs typeface="Times New Roman" panose="02020603050405020304" pitchFamily="18" charset="0"/>
              </a:rPr>
              <a:t>One space per bedroom</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Other Provisions</a:t>
            </a:r>
          </a:p>
          <a:p>
            <a:pPr lvl="0" fontAlgn="t">
              <a:lnSpc>
                <a:spcPct val="100000"/>
              </a:lnSpc>
            </a:pPr>
            <a:r>
              <a:rPr lang="en-US" dirty="0">
                <a:latin typeface="Times New Roman" panose="02020603050405020304" pitchFamily="18" charset="0"/>
                <a:cs typeface="Times New Roman" panose="02020603050405020304" pitchFamily="18" charset="0"/>
              </a:rPr>
              <a:t>Must comply with existing setback requirements</a:t>
            </a:r>
          </a:p>
          <a:p>
            <a:pPr lvl="0" fontAlgn="t">
              <a:lnSpc>
                <a:spcPct val="100000"/>
              </a:lnSpc>
            </a:pPr>
            <a:r>
              <a:rPr lang="en-US" dirty="0">
                <a:latin typeface="Times New Roman" panose="02020603050405020304" pitchFamily="18" charset="0"/>
                <a:cs typeface="Times New Roman" panose="02020603050405020304" pitchFamily="18" charset="0"/>
              </a:rPr>
              <a:t>One entrance on the faced is permitted</a:t>
            </a:r>
          </a:p>
          <a:p>
            <a:pPr lvl="0" fontAlgn="t">
              <a:lnSpc>
                <a:spcPct val="100000"/>
              </a:lnSpc>
            </a:pPr>
            <a:r>
              <a:rPr lang="en-US" dirty="0">
                <a:latin typeface="Times New Roman" panose="02020603050405020304" pitchFamily="18" charset="0"/>
                <a:cs typeface="Times New Roman" panose="02020603050405020304" pitchFamily="18" charset="0"/>
              </a:rPr>
              <a:t>Must be a harmonious design with the primary structure</a:t>
            </a:r>
          </a:p>
          <a:p>
            <a:pPr lvl="0" fontAlgn="t">
              <a:lnSpc>
                <a:spcPct val="100000"/>
              </a:lnSpc>
            </a:pPr>
            <a:r>
              <a:rPr lang="en-US" dirty="0">
                <a:latin typeface="Times New Roman" panose="02020603050405020304" pitchFamily="18" charset="0"/>
                <a:cs typeface="Times New Roman" panose="02020603050405020304" pitchFamily="18" charset="0"/>
              </a:rPr>
              <a:t>ADUs cannot be added to a multi-family dwelling</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dirty="0">
                <a:latin typeface="Times New Roman" panose="02020603050405020304" pitchFamily="18" charset="0"/>
                <a:cs typeface="Times New Roman" panose="02020603050405020304" pitchFamily="18" charset="0"/>
              </a:rPr>
              <a:t>This is silent on additional septic requirements for new </a:t>
            </a:r>
            <a:r>
              <a:rPr lang="en-US">
                <a:latin typeface="Times New Roman" panose="02020603050405020304" pitchFamily="18" charset="0"/>
                <a:cs typeface="Times New Roman" panose="02020603050405020304" pitchFamily="18" charset="0"/>
              </a:rPr>
              <a:t>ADU construction. </a:t>
            </a:r>
            <a:endParaRPr lang="en-US"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829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482E16-1704-0B56-9B0B-B81144CCE62E}"/>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D760F64F-FC5E-8857-89AE-A1178327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814DE-A973-4FFA-2EB2-65D9C89E9DEA}"/>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City of Salisbury ADUs </a:t>
            </a:r>
          </a:p>
        </p:txBody>
      </p:sp>
      <p:sp>
        <p:nvSpPr>
          <p:cNvPr id="1052" name="sketchy line">
            <a:extLst>
              <a:ext uri="{FF2B5EF4-FFF2-40B4-BE49-F238E27FC236}">
                <a16:creationId xmlns:a16="http://schemas.microsoft.com/office/drawing/2014/main" id="{F0C87EF4-3665-68B0-ACCB-2A09854FF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E0B918E0-E914-DB47-5153-F8577B0C4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2BEEA050-F498-CD94-8C9F-8958FF9C1AD0}"/>
              </a:ext>
            </a:extLst>
          </p:cNvPr>
          <p:cNvSpPr txBox="1"/>
          <p:nvPr/>
        </p:nvSpPr>
        <p:spPr>
          <a:xfrm>
            <a:off x="3369733" y="2706624"/>
            <a:ext cx="8183387" cy="4038600"/>
          </a:xfrm>
          <a:prstGeom prst="rect">
            <a:avLst/>
          </a:prstGeom>
        </p:spPr>
        <p:txBody>
          <a:bodyPr vert="horz" lIns="91440" tIns="45720" rIns="91440" bIns="45720" rtlCol="0">
            <a:normAutofit fontScale="47500" lnSpcReduction="20000"/>
          </a:bodyPr>
          <a:lstStyle/>
          <a:p>
            <a:pPr fontAlgn="t">
              <a:lnSpc>
                <a:spcPct val="100000"/>
              </a:lnSpc>
              <a:buNone/>
            </a:pPr>
            <a:r>
              <a:rPr lang="en-US" b="1" dirty="0">
                <a:latin typeface="Times New Roman" panose="02020603050405020304" pitchFamily="18" charset="0"/>
                <a:cs typeface="Times New Roman" panose="02020603050405020304" pitchFamily="18" charset="0"/>
              </a:rPr>
              <a:t>General Rules</a:t>
            </a:r>
          </a:p>
          <a:p>
            <a:pPr lvl="0" fontAlgn="t">
              <a:lnSpc>
                <a:spcPct val="100000"/>
              </a:lnSpc>
            </a:pPr>
            <a:r>
              <a:rPr lang="en-US" dirty="0">
                <a:latin typeface="Times New Roman" panose="02020603050405020304" pitchFamily="18" charset="0"/>
                <a:cs typeface="Times New Roman" panose="02020603050405020304" pitchFamily="18" charset="0"/>
              </a:rPr>
              <a:t>ADUs are permitted on lots with an existing single-family detached dwelling.</a:t>
            </a:r>
          </a:p>
          <a:p>
            <a:pPr lvl="0" fontAlgn="t">
              <a:lnSpc>
                <a:spcPct val="100000"/>
              </a:lnSpc>
            </a:pPr>
            <a:r>
              <a:rPr lang="en-US" dirty="0">
                <a:latin typeface="Times New Roman" panose="02020603050405020304" pitchFamily="18" charset="0"/>
                <a:cs typeface="Times New Roman" panose="02020603050405020304" pitchFamily="18" charset="0"/>
              </a:rPr>
              <a:t>Only one ADU per lot is allowed.</a:t>
            </a:r>
          </a:p>
          <a:p>
            <a:pPr lvl="0" fontAlgn="t">
              <a:lnSpc>
                <a:spcPct val="100000"/>
              </a:lnSpc>
            </a:pPr>
            <a:r>
              <a:rPr lang="en-US" dirty="0">
                <a:latin typeface="Times New Roman" panose="02020603050405020304" pitchFamily="18" charset="0"/>
                <a:cs typeface="Times New Roman" panose="02020603050405020304" pitchFamily="18" charset="0"/>
              </a:rPr>
              <a:t>ADUs do not count toward density calculations.</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Required Features</a:t>
            </a:r>
          </a:p>
          <a:p>
            <a:pPr fontAlgn="t">
              <a:lnSpc>
                <a:spcPct val="100000"/>
              </a:lnSpc>
              <a:buNone/>
            </a:pPr>
            <a:r>
              <a:rPr lang="en-US" dirty="0">
                <a:latin typeface="Times New Roman" panose="02020603050405020304" pitchFamily="18" charset="0"/>
                <a:cs typeface="Times New Roman" panose="02020603050405020304" pitchFamily="18" charset="0"/>
              </a:rPr>
              <a:t>An ADU must contain complete living facilities, including:</a:t>
            </a:r>
          </a:p>
          <a:p>
            <a:pPr lvl="0" fontAlgn="t">
              <a:lnSpc>
                <a:spcPct val="100000"/>
              </a:lnSpc>
            </a:pPr>
            <a:r>
              <a:rPr lang="en-US" dirty="0">
                <a:latin typeface="Times New Roman" panose="02020603050405020304" pitchFamily="18" charset="0"/>
                <a:cs typeface="Times New Roman" panose="02020603050405020304" pitchFamily="18" charset="0"/>
              </a:rPr>
              <a:t>Sleeping area</a:t>
            </a:r>
          </a:p>
          <a:p>
            <a:pPr lvl="0" fontAlgn="t">
              <a:lnSpc>
                <a:spcPct val="100000"/>
              </a:lnSpc>
            </a:pPr>
            <a:r>
              <a:rPr lang="en-US" dirty="0">
                <a:latin typeface="Times New Roman" panose="02020603050405020304" pitchFamily="18" charset="0"/>
                <a:cs typeface="Times New Roman" panose="02020603050405020304" pitchFamily="18" charset="0"/>
              </a:rPr>
              <a:t>Cooking facilities</a:t>
            </a:r>
          </a:p>
          <a:p>
            <a:pPr lvl="0" fontAlgn="t">
              <a:lnSpc>
                <a:spcPct val="100000"/>
              </a:lnSpc>
            </a:pPr>
            <a:r>
              <a:rPr lang="en-US" dirty="0">
                <a:latin typeface="Times New Roman" panose="02020603050405020304" pitchFamily="18" charset="0"/>
                <a:cs typeface="Times New Roman" panose="02020603050405020304" pitchFamily="18" charset="0"/>
              </a:rPr>
              <a:t>Eating area</a:t>
            </a:r>
          </a:p>
          <a:p>
            <a:pPr lvl="0" fontAlgn="t">
              <a:lnSpc>
                <a:spcPct val="100000"/>
              </a:lnSpc>
            </a:pPr>
            <a:r>
              <a:rPr lang="en-US" dirty="0">
                <a:latin typeface="Times New Roman" panose="02020603050405020304" pitchFamily="18" charset="0"/>
                <a:cs typeface="Times New Roman" panose="02020603050405020304" pitchFamily="18" charset="0"/>
              </a:rPr>
              <a:t>Sanitation facilities</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Location</a:t>
            </a:r>
          </a:p>
          <a:p>
            <a:pPr fontAlgn="t">
              <a:lnSpc>
                <a:spcPct val="100000"/>
              </a:lnSpc>
              <a:buNone/>
            </a:pPr>
            <a:r>
              <a:rPr lang="en-US" dirty="0">
                <a:latin typeface="Times New Roman" panose="02020603050405020304" pitchFamily="18" charset="0"/>
                <a:cs typeface="Times New Roman" panose="02020603050405020304" pitchFamily="18" charset="0"/>
              </a:rPr>
              <a:t>An ADU may be:</a:t>
            </a:r>
          </a:p>
          <a:p>
            <a:pPr lvl="0" fontAlgn="t">
              <a:lnSpc>
                <a:spcPct val="100000"/>
              </a:lnSpc>
            </a:pPr>
            <a:r>
              <a:rPr lang="en-US" dirty="0">
                <a:latin typeface="Times New Roman" panose="02020603050405020304" pitchFamily="18" charset="0"/>
                <a:cs typeface="Times New Roman" panose="02020603050405020304" pitchFamily="18" charset="0"/>
              </a:rPr>
              <a:t>Attached to the primary dwelling as an addition, or</a:t>
            </a:r>
          </a:p>
          <a:p>
            <a:pPr lvl="0" fontAlgn="t">
              <a:lnSpc>
                <a:spcPct val="100000"/>
              </a:lnSpc>
            </a:pPr>
            <a:r>
              <a:rPr lang="en-US" dirty="0">
                <a:latin typeface="Times New Roman" panose="02020603050405020304" pitchFamily="18" charset="0"/>
                <a:cs typeface="Times New Roman" panose="02020603050405020304" pitchFamily="18" charset="0"/>
              </a:rPr>
              <a:t>Detached in a separate structure.</a:t>
            </a:r>
          </a:p>
          <a:p>
            <a:pPr fontAlgn="t">
              <a:lnSpc>
                <a:spcPct val="100000"/>
              </a:lnSpc>
              <a:buNone/>
            </a:pPr>
            <a:r>
              <a:rPr lang="en-US" dirty="0">
                <a:latin typeface="Times New Roman" panose="02020603050405020304" pitchFamily="18" charset="0"/>
                <a:cs typeface="Times New Roman" panose="02020603050405020304" pitchFamily="18" charset="0"/>
              </a:rPr>
              <a:t>If attached, it must have a separate entrance.</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Setbacks</a:t>
            </a:r>
          </a:p>
          <a:p>
            <a:pPr fontAlgn="t">
              <a:lnSpc>
                <a:spcPct val="100000"/>
              </a:lnSpc>
              <a:buNone/>
            </a:pPr>
            <a:r>
              <a:rPr lang="en-US" dirty="0">
                <a:latin typeface="Times New Roman" panose="02020603050405020304" pitchFamily="18" charset="0"/>
                <a:cs typeface="Times New Roman" panose="02020603050405020304" pitchFamily="18" charset="0"/>
              </a:rPr>
              <a:t>The ADU must comply with the setback requirements of the underlying zoning district.</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Owner Occupancy</a:t>
            </a:r>
          </a:p>
          <a:p>
            <a:pPr fontAlgn="t">
              <a:lnSpc>
                <a:spcPct val="100000"/>
              </a:lnSpc>
              <a:buNone/>
            </a:pPr>
            <a:r>
              <a:rPr lang="en-US" dirty="0">
                <a:latin typeface="Times New Roman" panose="02020603050405020304" pitchFamily="18" charset="0"/>
                <a:cs typeface="Times New Roman" panose="02020603050405020304" pitchFamily="18" charset="0"/>
              </a:rPr>
              <a:t>Either:</a:t>
            </a:r>
          </a:p>
          <a:p>
            <a:pPr lvl="0" fontAlgn="t">
              <a:lnSpc>
                <a:spcPct val="100000"/>
              </a:lnSpc>
            </a:pPr>
            <a:r>
              <a:rPr lang="en-US" dirty="0">
                <a:latin typeface="Times New Roman" panose="02020603050405020304" pitchFamily="18" charset="0"/>
                <a:cs typeface="Times New Roman" panose="02020603050405020304" pitchFamily="18" charset="0"/>
              </a:rPr>
              <a:t>The primary dwelling, or</a:t>
            </a:r>
          </a:p>
          <a:p>
            <a:pPr lvl="0" fontAlgn="t">
              <a:lnSpc>
                <a:spcPct val="100000"/>
              </a:lnSpc>
            </a:pPr>
            <a:r>
              <a:rPr lang="en-US" dirty="0">
                <a:latin typeface="Times New Roman" panose="02020603050405020304" pitchFamily="18" charset="0"/>
                <a:cs typeface="Times New Roman" panose="02020603050405020304" pitchFamily="18" charset="0"/>
              </a:rPr>
              <a:t>The ADU</a:t>
            </a:r>
          </a:p>
          <a:p>
            <a:pPr fontAlgn="t">
              <a:lnSpc>
                <a:spcPct val="100000"/>
              </a:lnSpc>
              <a:buNone/>
            </a:pPr>
            <a:r>
              <a:rPr lang="en-US" dirty="0">
                <a:latin typeface="Times New Roman" panose="02020603050405020304" pitchFamily="18" charset="0"/>
                <a:cs typeface="Times New Roman" panose="02020603050405020304" pitchFamily="18" charset="0"/>
              </a:rPr>
              <a:t>must be owner occupied.</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Size Limitation</a:t>
            </a:r>
          </a:p>
          <a:p>
            <a:pPr fontAlgn="t">
              <a:lnSpc>
                <a:spcPct val="100000"/>
              </a:lnSpc>
              <a:buNone/>
            </a:pPr>
            <a:r>
              <a:rPr lang="en-US" dirty="0">
                <a:latin typeface="Times New Roman" panose="02020603050405020304" pitchFamily="18" charset="0"/>
                <a:cs typeface="Times New Roman" panose="02020603050405020304" pitchFamily="18" charset="0"/>
              </a:rPr>
              <a:t>The ADU may not exceed 75% of the above-grade living area of the principal dwelling.</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Height</a:t>
            </a:r>
          </a:p>
          <a:p>
            <a:pPr fontAlgn="t">
              <a:lnSpc>
                <a:spcPct val="100000"/>
              </a:lnSpc>
              <a:buNone/>
            </a:pPr>
            <a:r>
              <a:rPr lang="en-US" dirty="0">
                <a:latin typeface="Times New Roman" panose="02020603050405020304" pitchFamily="18" charset="0"/>
                <a:cs typeface="Times New Roman" panose="02020603050405020304" pitchFamily="18" charset="0"/>
              </a:rPr>
              <a:t>Generally, an ADU cannot be taller than the principal dwelling.</a:t>
            </a:r>
          </a:p>
          <a:p>
            <a:pPr fontAlgn="t">
              <a:lnSpc>
                <a:spcPct val="100000"/>
              </a:lnSpc>
              <a:buNone/>
            </a:pPr>
            <a:r>
              <a:rPr lang="en-US" dirty="0">
                <a:latin typeface="Times New Roman" panose="02020603050405020304" pitchFamily="18" charset="0"/>
                <a:cs typeface="Times New Roman" panose="02020603050405020304" pitchFamily="18" charset="0"/>
              </a:rPr>
              <a:t>Exception:</a:t>
            </a:r>
          </a:p>
          <a:p>
            <a:pPr lvl="0" fontAlgn="t">
              <a:lnSpc>
                <a:spcPct val="100000"/>
              </a:lnSpc>
            </a:pPr>
            <a:r>
              <a:rPr lang="en-US" dirty="0">
                <a:latin typeface="Times New Roman" panose="02020603050405020304" pitchFamily="18" charset="0"/>
                <a:cs typeface="Times New Roman" panose="02020603050405020304" pitchFamily="18" charset="0"/>
              </a:rPr>
              <a:t>An ADU above a detached garage may extend one story higher than a one-story primary dwelling, provided the structure remains within the zoning district’s maximum height limit.</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16FDCB76-B785-AD92-2C13-4525FD357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527008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C49160-E8C9-B96E-476E-EA044C678872}"/>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BF3DC6FA-79B2-3175-8282-DD348737F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2CF8E-405B-5B3E-AC33-44CAC76E3528}"/>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Worcester ADUs </a:t>
            </a:r>
          </a:p>
        </p:txBody>
      </p:sp>
      <p:sp>
        <p:nvSpPr>
          <p:cNvPr id="1052" name="sketchy line">
            <a:extLst>
              <a:ext uri="{FF2B5EF4-FFF2-40B4-BE49-F238E27FC236}">
                <a16:creationId xmlns:a16="http://schemas.microsoft.com/office/drawing/2014/main" id="{36356AB4-FE31-DD37-24E2-DBAFA16170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B215B651-273A-CDFE-1969-D97073BD8A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264F754F-8272-BA11-8F29-34FC878DB0A7}"/>
              </a:ext>
            </a:extLst>
          </p:cNvPr>
          <p:cNvSpPr txBox="1"/>
          <p:nvPr/>
        </p:nvSpPr>
        <p:spPr>
          <a:xfrm>
            <a:off x="2590801" y="2706624"/>
            <a:ext cx="8962320" cy="4038600"/>
          </a:xfrm>
          <a:prstGeom prst="rect">
            <a:avLst/>
          </a:prstGeom>
        </p:spPr>
        <p:txBody>
          <a:bodyPr vert="horz" lIns="91440" tIns="45720" rIns="91440" bIns="45720" rtlCol="0">
            <a:normAutofit fontScale="55000" lnSpcReduction="20000"/>
          </a:bodyPr>
          <a:lstStyle/>
          <a:p>
            <a:pPr fontAlgn="t">
              <a:lnSpc>
                <a:spcPct val="100000"/>
              </a:lnSpc>
              <a:buNone/>
            </a:pPr>
            <a:r>
              <a:rPr lang="en-US" b="1" dirty="0">
                <a:latin typeface="Times New Roman" panose="02020603050405020304" pitchFamily="18" charset="0"/>
                <a:cs typeface="Times New Roman" panose="02020603050405020304" pitchFamily="18" charset="0"/>
              </a:rPr>
              <a:t>The accessory apartment may be:</a:t>
            </a:r>
          </a:p>
          <a:p>
            <a:pPr lvl="0" fontAlgn="t">
              <a:lnSpc>
                <a:spcPct val="100000"/>
              </a:lnSpc>
            </a:pPr>
            <a:r>
              <a:rPr lang="en-US" dirty="0">
                <a:latin typeface="Times New Roman" panose="02020603050405020304" pitchFamily="18" charset="0"/>
                <a:cs typeface="Times New Roman" panose="02020603050405020304" pitchFamily="18" charset="0"/>
              </a:rPr>
              <a:t>Inside the main house, or</a:t>
            </a:r>
          </a:p>
          <a:p>
            <a:pPr lvl="0" fontAlgn="t">
              <a:lnSpc>
                <a:spcPct val="100000"/>
              </a:lnSpc>
            </a:pPr>
            <a:r>
              <a:rPr lang="en-US" dirty="0">
                <a:latin typeface="Times New Roman" panose="02020603050405020304" pitchFamily="18" charset="0"/>
                <a:cs typeface="Times New Roman" panose="02020603050405020304" pitchFamily="18" charset="0"/>
              </a:rPr>
              <a:t>In an accessory building (such as a detached garage conversion).</a:t>
            </a:r>
          </a:p>
          <a:p>
            <a:pPr fontAlgn="t">
              <a:lnSpc>
                <a:spcPct val="100000"/>
              </a:lnSpc>
              <a:buNone/>
            </a:pPr>
            <a:r>
              <a:rPr lang="en-US" dirty="0">
                <a:latin typeface="Times New Roman" panose="02020603050405020304" pitchFamily="18" charset="0"/>
                <a:cs typeface="Times New Roman" panose="02020603050405020304" pitchFamily="18" charset="0"/>
              </a:rPr>
              <a:t>Manufactured homes and mobile homes do not qualify as accessory apartments.</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Distance from Main Dwelling</a:t>
            </a:r>
          </a:p>
          <a:p>
            <a:pPr fontAlgn="t">
              <a:lnSpc>
                <a:spcPct val="100000"/>
              </a:lnSpc>
              <a:buNone/>
            </a:pPr>
            <a:r>
              <a:rPr lang="en-US" dirty="0">
                <a:latin typeface="Times New Roman" panose="02020603050405020304" pitchFamily="18" charset="0"/>
                <a:cs typeface="Times New Roman" panose="02020603050405020304" pitchFamily="18" charset="0"/>
              </a:rPr>
              <a:t>If located in a detached accessory building:</a:t>
            </a:r>
          </a:p>
          <a:p>
            <a:pPr lvl="0" fontAlgn="t">
              <a:lnSpc>
                <a:spcPct val="100000"/>
              </a:lnSpc>
            </a:pPr>
            <a:r>
              <a:rPr lang="en-US" dirty="0">
                <a:latin typeface="Times New Roman" panose="02020603050405020304" pitchFamily="18" charset="0"/>
                <a:cs typeface="Times New Roman" panose="02020603050405020304" pitchFamily="18" charset="0"/>
              </a:rPr>
              <a:t>The entire building must generally be within 100 feet of the principal dwelling.</a:t>
            </a:r>
          </a:p>
          <a:p>
            <a:pPr lvl="0" fontAlgn="t">
              <a:lnSpc>
                <a:spcPct val="100000"/>
              </a:lnSpc>
            </a:pPr>
            <a:r>
              <a:rPr lang="en-US" dirty="0">
                <a:latin typeface="Times New Roman" panose="02020603050405020304" pitchFamily="18" charset="0"/>
                <a:cs typeface="Times New Roman" panose="02020603050405020304" pitchFamily="18" charset="0"/>
              </a:rPr>
              <a:t>Certain exceptions may allow greater distances outside Critical Areas.</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Size Limits</a:t>
            </a:r>
          </a:p>
          <a:p>
            <a:pPr fontAlgn="t">
              <a:lnSpc>
                <a:spcPct val="100000"/>
              </a:lnSpc>
              <a:buNone/>
            </a:pPr>
            <a:r>
              <a:rPr lang="en-US" dirty="0">
                <a:latin typeface="Times New Roman" panose="02020603050405020304" pitchFamily="18" charset="0"/>
                <a:cs typeface="Times New Roman" panose="02020603050405020304" pitchFamily="18" charset="0"/>
              </a:rPr>
              <a:t>The apartment must be:</a:t>
            </a:r>
          </a:p>
          <a:p>
            <a:pPr lvl="0" fontAlgn="t">
              <a:lnSpc>
                <a:spcPct val="100000"/>
              </a:lnSpc>
            </a:pPr>
            <a:r>
              <a:rPr lang="en-US" dirty="0">
                <a:latin typeface="Times New Roman" panose="02020603050405020304" pitchFamily="18" charset="0"/>
                <a:cs typeface="Times New Roman" panose="02020603050405020304" pitchFamily="18" charset="0"/>
              </a:rPr>
              <a:t>At least 500 square feet.</a:t>
            </a:r>
          </a:p>
          <a:p>
            <a:pPr lvl="0" fontAlgn="t">
              <a:lnSpc>
                <a:spcPct val="100000"/>
              </a:lnSpc>
            </a:pPr>
            <a:r>
              <a:rPr lang="en-US" dirty="0">
                <a:latin typeface="Times New Roman" panose="02020603050405020304" pitchFamily="18" charset="0"/>
                <a:cs typeface="Times New Roman" panose="02020603050405020304" pitchFamily="18" charset="0"/>
              </a:rPr>
              <a:t>No larger than 75% of the gross floor area of the principal dwelling.</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Bedroom Limit</a:t>
            </a:r>
          </a:p>
          <a:p>
            <a:pPr fontAlgn="t">
              <a:lnSpc>
                <a:spcPct val="100000"/>
              </a:lnSpc>
              <a:buNone/>
            </a:pPr>
            <a:r>
              <a:rPr lang="en-US" dirty="0">
                <a:latin typeface="Times New Roman" panose="02020603050405020304" pitchFamily="18" charset="0"/>
                <a:cs typeface="Times New Roman" panose="02020603050405020304" pitchFamily="18" charset="0"/>
              </a:rPr>
              <a:t>Maximum of 2 bedrooms.</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Number Allowed</a:t>
            </a:r>
          </a:p>
          <a:p>
            <a:pPr lvl="0" fontAlgn="t">
              <a:lnSpc>
                <a:spcPct val="100000"/>
              </a:lnSpc>
            </a:pPr>
            <a:r>
              <a:rPr lang="en-US" dirty="0">
                <a:latin typeface="Times New Roman" panose="02020603050405020304" pitchFamily="18" charset="0"/>
                <a:cs typeface="Times New Roman" panose="02020603050405020304" pitchFamily="18" charset="0"/>
              </a:rPr>
              <a:t>Only one accessory apartment per existing single-family dwelling.</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Appearance</a:t>
            </a:r>
          </a:p>
          <a:p>
            <a:pPr fontAlgn="t">
              <a:lnSpc>
                <a:spcPct val="100000"/>
              </a:lnSpc>
              <a:buNone/>
            </a:pPr>
            <a:r>
              <a:rPr lang="en-US" dirty="0">
                <a:latin typeface="Times New Roman" panose="02020603050405020304" pitchFamily="18" charset="0"/>
                <a:cs typeface="Times New Roman" panose="02020603050405020304" pitchFamily="18" charset="0"/>
              </a:rPr>
              <a:t>If the apartment is inside the main house:</a:t>
            </a:r>
          </a:p>
          <a:p>
            <a:pPr lvl="0" fontAlgn="t">
              <a:lnSpc>
                <a:spcPct val="100000"/>
              </a:lnSpc>
            </a:pPr>
            <a:r>
              <a:rPr lang="en-US" dirty="0">
                <a:latin typeface="Times New Roman" panose="02020603050405020304" pitchFamily="18" charset="0"/>
                <a:cs typeface="Times New Roman" panose="02020603050405020304" pitchFamily="18" charset="0"/>
              </a:rPr>
              <a:t>The building must continue to appear as a single-family residence.</a:t>
            </a:r>
          </a:p>
          <a:p>
            <a:pPr fontAlgn="t">
              <a:lnSpc>
                <a:spcPct val="100000"/>
              </a:lnSpc>
              <a:buNone/>
            </a:pPr>
            <a:endParaRPr lang="en-US" b="1"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Parking</a:t>
            </a:r>
          </a:p>
          <a:p>
            <a:pPr fontAlgn="t">
              <a:lnSpc>
                <a:spcPct val="100000"/>
              </a:lnSpc>
              <a:buNone/>
            </a:pPr>
            <a:r>
              <a:rPr lang="en-US" dirty="0">
                <a:latin typeface="Times New Roman" panose="02020603050405020304" pitchFamily="18" charset="0"/>
                <a:cs typeface="Times New Roman" panose="02020603050405020304" pitchFamily="18" charset="0"/>
              </a:rPr>
              <a:t>Additional off-street parking is required for the accessory apartment.</a:t>
            </a:r>
          </a:p>
          <a:p>
            <a:pPr fontAlgn="t">
              <a:lnSpc>
                <a:spcPct val="100000"/>
              </a:lnSpc>
              <a:buNone/>
            </a:pPr>
            <a:endParaRPr lang="en-US" dirty="0">
              <a:latin typeface="Times New Roman" panose="02020603050405020304" pitchFamily="18" charset="0"/>
              <a:cs typeface="Times New Roman" panose="02020603050405020304" pitchFamily="18" charset="0"/>
            </a:endParaRPr>
          </a:p>
          <a:p>
            <a:pPr fontAlgn="t">
              <a:lnSpc>
                <a:spcPct val="100000"/>
              </a:lnSpc>
              <a:buNone/>
            </a:pPr>
            <a:r>
              <a:rPr lang="en-US" dirty="0">
                <a:latin typeface="Times New Roman" panose="02020603050405020304" pitchFamily="18" charset="0"/>
                <a:cs typeface="Times New Roman" panose="02020603050405020304" pitchFamily="18" charset="0"/>
              </a:rPr>
              <a:t>Subtitle ZS1:III: Supplementary Districts and District Regulations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ZS 1-338: Accessory apartments.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https://ecode360.com/14021577</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effectLst/>
              <a:latin typeface="Times New Roman" panose="02020603050405020304" pitchFamily="18" charset="0"/>
              <a:cs typeface="Times New Roman" panose="02020603050405020304" pitchFamily="18" charset="0"/>
            </a:endParaRPr>
          </a:p>
        </p:txBody>
      </p:sp>
      <p:pic>
        <p:nvPicPr>
          <p:cNvPr id="7" name="Picture 6" descr="A logo for a party&#10;&#10;AI-generated content may be incorrect.">
            <a:extLst>
              <a:ext uri="{FF2B5EF4-FFF2-40B4-BE49-F238E27FC236}">
                <a16:creationId xmlns:a16="http://schemas.microsoft.com/office/drawing/2014/main" id="{5AF9F3C4-0C01-5E1C-21A3-35BC545574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4229406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052BEE-9102-A9F3-1655-AB4CD023B692}"/>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CDBC87E8-FED2-3DCA-739C-BE61AE4F5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EF716A-66D4-7653-A9D1-F027165598E5}"/>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Berlin ADUs </a:t>
            </a:r>
          </a:p>
        </p:txBody>
      </p:sp>
      <p:sp>
        <p:nvSpPr>
          <p:cNvPr id="1052" name="sketchy line">
            <a:extLst>
              <a:ext uri="{FF2B5EF4-FFF2-40B4-BE49-F238E27FC236}">
                <a16:creationId xmlns:a16="http://schemas.microsoft.com/office/drawing/2014/main" id="{B1E7D084-7804-42EE-83E8-40A71D07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FC530DF-BD6D-3BB9-B282-10B1B13CB9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82890882-7ADD-D3E1-1F86-E210ECBA1600}"/>
              </a:ext>
            </a:extLst>
          </p:cNvPr>
          <p:cNvSpPr txBox="1"/>
          <p:nvPr/>
        </p:nvSpPr>
        <p:spPr>
          <a:xfrm>
            <a:off x="2590801" y="2706624"/>
            <a:ext cx="8962320" cy="4038600"/>
          </a:xfrm>
          <a:prstGeom prst="rect">
            <a:avLst/>
          </a:prstGeom>
        </p:spPr>
        <p:txBody>
          <a:bodyPr vert="horz" lIns="91440" tIns="45720" rIns="91440" bIns="45720" rtlCol="0">
            <a:normAutofit fontScale="55000" lnSpcReduction="20000"/>
          </a:bodyPr>
          <a:lstStyle/>
          <a:p>
            <a:pPr fontAlgn="t">
              <a:lnSpc>
                <a:spcPct val="100000"/>
              </a:lnSpc>
              <a:buNone/>
            </a:pPr>
            <a:r>
              <a:rPr lang="en-US" b="1" dirty="0">
                <a:latin typeface="Times New Roman" panose="02020603050405020304" pitchFamily="18" charset="0"/>
                <a:cs typeface="Times New Roman" panose="02020603050405020304" pitchFamily="18" charset="0"/>
              </a:rPr>
              <a:t>One ADU per residential lot in R-1 or R-2 zoning districts.</a:t>
            </a:r>
          </a:p>
          <a:p>
            <a:pPr lvl="0" fontAlgn="t">
              <a:lnSpc>
                <a:spcPct val="100000"/>
              </a:lnSpc>
            </a:pPr>
            <a:r>
              <a:rPr lang="en-US" b="1" dirty="0">
                <a:latin typeface="Times New Roman" panose="02020603050405020304" pitchFamily="18" charset="0"/>
                <a:cs typeface="Times New Roman" panose="02020603050405020304" pitchFamily="18" charset="0"/>
              </a:rPr>
              <a:t>The ADU may be: </a:t>
            </a:r>
          </a:p>
          <a:p>
            <a:pPr lvl="0" fontAlgn="t">
              <a:lnSpc>
                <a:spcPct val="100000"/>
              </a:lnSpc>
            </a:pPr>
            <a:r>
              <a:rPr lang="en-US" dirty="0">
                <a:latin typeface="Times New Roman" panose="02020603050405020304" pitchFamily="18" charset="0"/>
                <a:cs typeface="Times New Roman" panose="02020603050405020304" pitchFamily="18" charset="0"/>
              </a:rPr>
              <a:t>Attached to the house,</a:t>
            </a:r>
          </a:p>
          <a:p>
            <a:pPr lvl="0" fontAlgn="t">
              <a:lnSpc>
                <a:spcPct val="100000"/>
              </a:lnSpc>
            </a:pPr>
            <a:r>
              <a:rPr lang="en-US" dirty="0">
                <a:latin typeface="Times New Roman" panose="02020603050405020304" pitchFamily="18" charset="0"/>
                <a:cs typeface="Times New Roman" panose="02020603050405020304" pitchFamily="18" charset="0"/>
              </a:rPr>
              <a:t>Created inside the house (such as a basement apartment),</a:t>
            </a:r>
          </a:p>
          <a:p>
            <a:pPr lvl="0" fontAlgn="t">
              <a:lnSpc>
                <a:spcPct val="100000"/>
              </a:lnSpc>
            </a:pPr>
            <a:r>
              <a:rPr lang="en-US" dirty="0">
                <a:latin typeface="Times New Roman" panose="02020603050405020304" pitchFamily="18" charset="0"/>
                <a:cs typeface="Times New Roman" panose="02020603050405020304" pitchFamily="18" charset="0"/>
              </a:rPr>
              <a:t>Converted from an existing accessory structure (garage, workshop, etc.),</a:t>
            </a:r>
          </a:p>
          <a:p>
            <a:pPr lvl="0" fontAlgn="t">
              <a:lnSpc>
                <a:spcPct val="100000"/>
              </a:lnSpc>
            </a:pPr>
            <a:r>
              <a:rPr lang="en-US" dirty="0">
                <a:latin typeface="Times New Roman" panose="02020603050405020304" pitchFamily="18" charset="0"/>
                <a:cs typeface="Times New Roman" panose="02020603050405020304" pitchFamily="18" charset="0"/>
              </a:rPr>
              <a:t>Built as a new detached structure.</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Size Limits</a:t>
            </a:r>
          </a:p>
          <a:p>
            <a:pPr lvl="0" fontAlgn="t">
              <a:lnSpc>
                <a:spcPct val="100000"/>
              </a:lnSpc>
            </a:pPr>
            <a:r>
              <a:rPr lang="en-US" dirty="0">
                <a:latin typeface="Times New Roman" panose="02020603050405020304" pitchFamily="18" charset="0"/>
                <a:cs typeface="Times New Roman" panose="02020603050405020304" pitchFamily="18" charset="0"/>
              </a:rPr>
              <a:t>Minimum: 350 sq. ft.</a:t>
            </a:r>
          </a:p>
          <a:p>
            <a:pPr lvl="0" fontAlgn="t">
              <a:lnSpc>
                <a:spcPct val="100000"/>
              </a:lnSpc>
            </a:pPr>
            <a:r>
              <a:rPr lang="en-US" dirty="0">
                <a:latin typeface="Times New Roman" panose="02020603050405020304" pitchFamily="18" charset="0"/>
                <a:cs typeface="Times New Roman" panose="02020603050405020304" pitchFamily="18" charset="0"/>
              </a:rPr>
              <a:t>Maximum: 600 sq. ft. of livable space</a:t>
            </a:r>
          </a:p>
          <a:p>
            <a:pPr lvl="0" fontAlgn="t">
              <a:lnSpc>
                <a:spcPct val="100000"/>
              </a:lnSpc>
            </a:pPr>
            <a:r>
              <a:rPr lang="en-US" dirty="0">
                <a:latin typeface="Times New Roman" panose="02020603050405020304" pitchFamily="18" charset="0"/>
                <a:cs typeface="Times New Roman" panose="02020603050405020304" pitchFamily="18" charset="0"/>
              </a:rPr>
              <a:t>Maximum: 1 bedroom</a:t>
            </a:r>
          </a:p>
          <a:p>
            <a:pPr lvl="0" fontAlgn="t">
              <a:lnSpc>
                <a:spcPct val="100000"/>
              </a:lnSpc>
            </a:pPr>
            <a:r>
              <a:rPr lang="en-US" dirty="0">
                <a:latin typeface="Times New Roman" panose="02020603050405020304" pitchFamily="18" charset="0"/>
                <a:cs typeface="Times New Roman" panose="02020603050405020304" pitchFamily="18" charset="0"/>
              </a:rPr>
              <a:t>Maximum: 1 kitchen</a:t>
            </a:r>
          </a:p>
          <a:p>
            <a:pPr lvl="0" fontAlgn="t">
              <a:lnSpc>
                <a:spcPct val="100000"/>
              </a:lnSpc>
            </a:pPr>
            <a:r>
              <a:rPr lang="en-US" dirty="0">
                <a:latin typeface="Times New Roman" panose="02020603050405020304" pitchFamily="18" charset="0"/>
                <a:cs typeface="Times New Roman" panose="02020603050405020304" pitchFamily="18" charset="0"/>
              </a:rPr>
              <a:t>Maximum: 1 toilet and 1 shower</a:t>
            </a:r>
          </a:p>
          <a:p>
            <a:pPr fontAlgn="t">
              <a:lnSpc>
                <a:spcPct val="100000"/>
              </a:lnSpc>
              <a:buNone/>
            </a:pPr>
            <a:endParaRPr lang="en-US"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Owner Occupancy</a:t>
            </a:r>
          </a:p>
          <a:p>
            <a:pPr lvl="0" fontAlgn="t">
              <a:lnSpc>
                <a:spcPct val="100000"/>
              </a:lnSpc>
            </a:pPr>
            <a:r>
              <a:rPr lang="en-US" dirty="0">
                <a:latin typeface="Times New Roman" panose="02020603050405020304" pitchFamily="18" charset="0"/>
                <a:cs typeface="Times New Roman" panose="02020603050405020304" pitchFamily="18" charset="0"/>
              </a:rPr>
              <a:t>The owner must live on the property as their primary residence.</a:t>
            </a:r>
          </a:p>
          <a:p>
            <a:pPr lvl="0" fontAlgn="t">
              <a:lnSpc>
                <a:spcPct val="100000"/>
              </a:lnSpc>
            </a:pPr>
            <a:r>
              <a:rPr lang="en-US" dirty="0">
                <a:latin typeface="Times New Roman" panose="02020603050405020304" pitchFamily="18" charset="0"/>
                <a:cs typeface="Times New Roman" panose="02020603050405020304" pitchFamily="18" charset="0"/>
              </a:rPr>
              <a:t>The owner may live in either: </a:t>
            </a:r>
          </a:p>
          <a:p>
            <a:pPr lvl="1" fontAlgn="t">
              <a:lnSpc>
                <a:spcPct val="100000"/>
              </a:lnSpc>
            </a:pPr>
            <a:r>
              <a:rPr lang="en-US" dirty="0">
                <a:latin typeface="Times New Roman" panose="02020603050405020304" pitchFamily="18" charset="0"/>
                <a:cs typeface="Times New Roman" panose="02020603050405020304" pitchFamily="18" charset="0"/>
              </a:rPr>
              <a:t>The main house, or</a:t>
            </a:r>
          </a:p>
          <a:p>
            <a:pPr lvl="1" fontAlgn="t">
              <a:lnSpc>
                <a:spcPct val="100000"/>
              </a:lnSpc>
            </a:pPr>
            <a:r>
              <a:rPr lang="en-US" dirty="0">
                <a:latin typeface="Times New Roman" panose="02020603050405020304" pitchFamily="18" charset="0"/>
                <a:cs typeface="Times New Roman" panose="02020603050405020304" pitchFamily="18" charset="0"/>
              </a:rPr>
              <a:t>The ADU.</a:t>
            </a:r>
          </a:p>
          <a:p>
            <a:pPr fontAlgn="t">
              <a:lnSpc>
                <a:spcPct val="100000"/>
              </a:lnSpc>
              <a:buNone/>
            </a:pPr>
            <a:r>
              <a:rPr lang="en-US" dirty="0">
                <a:latin typeface="Times New Roman" panose="02020603050405020304" pitchFamily="18" charset="0"/>
                <a:cs typeface="Times New Roman" panose="02020603050405020304" pitchFamily="18" charset="0"/>
              </a:rPr>
              <a:t>If the owner does not live on the property:</a:t>
            </a:r>
          </a:p>
          <a:p>
            <a:pPr lvl="0" fontAlgn="t">
              <a:lnSpc>
                <a:spcPct val="100000"/>
              </a:lnSpc>
            </a:pPr>
            <a:r>
              <a:rPr lang="en-US" dirty="0">
                <a:latin typeface="Times New Roman" panose="02020603050405020304" pitchFamily="18" charset="0"/>
                <a:cs typeface="Times New Roman" panose="02020603050405020304" pitchFamily="18" charset="0"/>
              </a:rPr>
              <a:t>The ADU cannot be rented to unrelated tenants.</a:t>
            </a:r>
          </a:p>
          <a:p>
            <a:pPr lvl="0" fontAlgn="t">
              <a:lnSpc>
                <a:spcPct val="100000"/>
              </a:lnSpc>
            </a:pPr>
            <a:r>
              <a:rPr lang="en-US" dirty="0">
                <a:latin typeface="Times New Roman" panose="02020603050405020304" pitchFamily="18" charset="0"/>
                <a:cs typeface="Times New Roman" panose="02020603050405020304" pitchFamily="18" charset="0"/>
              </a:rPr>
              <a:t>Occupancy is generally limited to Immediate Family members unless a special exception is granted.</a:t>
            </a:r>
          </a:p>
          <a:p>
            <a:pPr fontAlgn="t">
              <a:lnSpc>
                <a:spcPct val="100000"/>
              </a:lnSpc>
              <a:buNone/>
            </a:pPr>
            <a:endParaRPr lang="en-US" dirty="0">
              <a:latin typeface="Times New Roman" panose="02020603050405020304" pitchFamily="18" charset="0"/>
              <a:cs typeface="Times New Roman" panose="02020603050405020304" pitchFamily="18" charset="0"/>
            </a:endParaRPr>
          </a:p>
          <a:p>
            <a:pPr fontAlgn="t">
              <a:lnSpc>
                <a:spcPct val="100000"/>
              </a:lnSpc>
              <a:buNone/>
            </a:pPr>
            <a:r>
              <a:rPr lang="en-US" b="1" dirty="0">
                <a:latin typeface="Times New Roman" panose="02020603050405020304" pitchFamily="18" charset="0"/>
                <a:cs typeface="Times New Roman" panose="02020603050405020304" pitchFamily="18" charset="0"/>
              </a:rPr>
              <a:t>Detached ADU Requirements</a:t>
            </a:r>
          </a:p>
          <a:p>
            <a:pPr lvl="0" fontAlgn="t">
              <a:lnSpc>
                <a:spcPct val="100000"/>
              </a:lnSpc>
            </a:pPr>
            <a:r>
              <a:rPr lang="en-US" dirty="0">
                <a:latin typeface="Times New Roman" panose="02020603050405020304" pitchFamily="18" charset="0"/>
                <a:cs typeface="Times New Roman" panose="02020603050405020304" pitchFamily="18" charset="0"/>
              </a:rPr>
              <a:t>Must be located in the rear yard.</a:t>
            </a:r>
          </a:p>
          <a:p>
            <a:pPr lvl="0" fontAlgn="t">
              <a:lnSpc>
                <a:spcPct val="100000"/>
              </a:lnSpc>
            </a:pPr>
            <a:r>
              <a:rPr lang="en-US" dirty="0">
                <a:latin typeface="Times New Roman" panose="02020603050405020304" pitchFamily="18" charset="0"/>
                <a:cs typeface="Times New Roman" panose="02020603050405020304" pitchFamily="18" charset="0"/>
              </a:rPr>
              <a:t>Must remain visually subordinate to the main house.</a:t>
            </a:r>
          </a:p>
          <a:p>
            <a:pPr lvl="0" fontAlgn="t">
              <a:lnSpc>
                <a:spcPct val="100000"/>
              </a:lnSpc>
            </a:pPr>
            <a:r>
              <a:rPr lang="en-US" dirty="0">
                <a:latin typeface="Times New Roman" panose="02020603050405020304" pitchFamily="18" charset="0"/>
                <a:cs typeface="Times New Roman" panose="02020603050405020304" pitchFamily="18" charset="0"/>
              </a:rPr>
              <a:t>Must meet accessory structure setback requirements.</a:t>
            </a:r>
          </a:p>
          <a:p>
            <a:pPr lvl="0" fontAlgn="t">
              <a:lnSpc>
                <a:spcPct val="100000"/>
              </a:lnSpc>
            </a:pPr>
            <a:endParaRPr lang="en-US" dirty="0">
              <a:latin typeface="Times New Roman" panose="02020603050405020304" pitchFamily="18" charset="0"/>
              <a:cs typeface="Times New Roman" panose="02020603050405020304" pitchFamily="18" charset="0"/>
            </a:endParaRPr>
          </a:p>
          <a:p>
            <a:pPr lvl="0" fontAlgn="t">
              <a:lnSpc>
                <a:spcPct val="100000"/>
              </a:lnSpc>
            </a:pPr>
            <a:r>
              <a:rPr lang="en-US" b="1" dirty="0">
                <a:latin typeface="Times New Roman" panose="02020603050405020304" pitchFamily="18" charset="0"/>
                <a:cs typeface="Times New Roman" panose="02020603050405020304" pitchFamily="18" charset="0"/>
              </a:rPr>
              <a:t>Maximum height: </a:t>
            </a:r>
          </a:p>
          <a:p>
            <a:pPr lvl="0" fontAlgn="t">
              <a:lnSpc>
                <a:spcPct val="100000"/>
              </a:lnSpc>
            </a:pPr>
            <a:r>
              <a:rPr lang="en-US" dirty="0">
                <a:latin typeface="Times New Roman" panose="02020603050405020304" pitchFamily="18" charset="0"/>
                <a:cs typeface="Times New Roman" panose="02020603050405020304" pitchFamily="18" charset="0"/>
              </a:rPr>
              <a:t>1½ stories, or 25 feet if built above a garage.</a:t>
            </a:r>
          </a:p>
          <a:p>
            <a:pPr fontAlgn="t">
              <a:lnSpc>
                <a:spcPct val="100000"/>
              </a:lnSpc>
              <a:buNone/>
            </a:pP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latin typeface="Times New Roman" panose="02020603050405020304" pitchFamily="18" charset="0"/>
              <a:cs typeface="Times New Roman" panose="02020603050405020304" pitchFamily="18" charset="0"/>
            </a:endParaRPr>
          </a:p>
          <a:p>
            <a:pPr marR="0">
              <a:lnSpc>
                <a:spcPct val="90000"/>
              </a:lnSpc>
              <a:spcBef>
                <a:spcPts val="0"/>
              </a:spcBef>
              <a:spcAft>
                <a:spcPts val="800"/>
              </a:spcAft>
            </a:pPr>
            <a:endParaRPr lang="en-US" sz="1400" dirty="0">
              <a:effectLst/>
              <a:latin typeface="Times New Roman" panose="02020603050405020304" pitchFamily="18" charset="0"/>
              <a:cs typeface="Times New Roman" panose="02020603050405020304" pitchFamily="18" charset="0"/>
            </a:endParaRPr>
          </a:p>
        </p:txBody>
      </p:sp>
      <p:pic>
        <p:nvPicPr>
          <p:cNvPr id="7" name="Picture 6" descr="A logo for a party&#10;&#10;AI-generated content may be incorrect.">
            <a:extLst>
              <a:ext uri="{FF2B5EF4-FFF2-40B4-BE49-F238E27FC236}">
                <a16:creationId xmlns:a16="http://schemas.microsoft.com/office/drawing/2014/main" id="{B0C7AA0F-4F2D-C632-DA44-8009396C61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13966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50AD42-B3E7-72FC-994F-A0485CFA7C6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26777DB-B578-09FD-1391-727D3A47D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A0E972-4780-4E31-A456-4D793C3DB849}"/>
              </a:ext>
            </a:extLst>
          </p:cNvPr>
          <p:cNvSpPr>
            <a:spLocks noGrp="1"/>
          </p:cNvSpPr>
          <p:nvPr>
            <p:ph type="title"/>
          </p:nvPr>
        </p:nvSpPr>
        <p:spPr>
          <a:xfrm>
            <a:off x="572493" y="238539"/>
            <a:ext cx="11018520" cy="1434415"/>
          </a:xfrm>
        </p:spPr>
        <p:txBody>
          <a:bodyPr vert="horz" lIns="91440" tIns="45720" rIns="91440" bIns="45720" rtlCol="0" anchor="b">
            <a:normAutofit fontScale="90000"/>
          </a:bodyPr>
          <a:lstStyle/>
          <a:p>
            <a:r>
              <a:rPr lang="en-US" sz="4600" b="1" dirty="0">
                <a:effectLst/>
              </a:rPr>
              <a:t>Wicomico County: Health Department Update</a:t>
            </a:r>
            <a:br>
              <a:rPr lang="en-US" sz="4600" dirty="0">
                <a:effectLst/>
              </a:rPr>
            </a:br>
            <a:endParaRPr lang="en-US" sz="4600" dirty="0"/>
          </a:p>
        </p:txBody>
      </p:sp>
      <p:sp>
        <p:nvSpPr>
          <p:cNvPr id="47" name="sketchy line">
            <a:extLst>
              <a:ext uri="{FF2B5EF4-FFF2-40B4-BE49-F238E27FC236}">
                <a16:creationId xmlns:a16="http://schemas.microsoft.com/office/drawing/2014/main" id="{829D1FE4-173F-FD12-3AB1-37DA3E41A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379F077-A912-E54A-ABBC-E1EC967416FC}"/>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8CBF9038-C0FD-718F-08E9-6592267A25F3}"/>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5153CB40-E982-9465-A5B4-78BA1BCFE21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3713016-8C9D-1346-197C-800488C7C88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5E22E57-1BA8-27A9-9384-9F0D303A1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85AACB-6519-F916-2865-A03BBA3DCBC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9B1346BC-4496-82CC-948C-BFA594E6CF09}"/>
              </a:ext>
            </a:extLst>
          </p:cNvPr>
          <p:cNvSpPr txBox="1"/>
          <p:nvPr/>
        </p:nvSpPr>
        <p:spPr>
          <a:xfrm>
            <a:off x="572492" y="1786973"/>
            <a:ext cx="8979505" cy="3139321"/>
          </a:xfrm>
          <a:prstGeom prst="rect">
            <a:avLst/>
          </a:prstGeom>
          <a:noFill/>
        </p:spPr>
        <p:txBody>
          <a:bodyPr wrap="square" rtlCol="0">
            <a:spAutoFit/>
          </a:bodyPr>
          <a:lstStyle/>
          <a:p>
            <a:r>
              <a:rPr lang="en-US" dirty="0"/>
              <a:t>Legislation for a tax abatement for Salisbury Neighborhood Housing has been approved by council this week. </a:t>
            </a:r>
          </a:p>
          <a:p>
            <a:endParaRPr lang="en-US" dirty="0"/>
          </a:p>
          <a:p>
            <a:r>
              <a:rPr lang="en-US" dirty="0"/>
              <a:t>This abates property taxes on SNH owned properties for up to five years or upon the sale of the unit. </a:t>
            </a:r>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093562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3BB4C6-4A61-A9C0-FF7C-90DA30ED5860}"/>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156F001-0B5B-0AA4-8D75-FD7C9481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C0B449-9BC0-42A1-9F1F-DB83ADA2C209}"/>
              </a:ext>
            </a:extLst>
          </p:cNvPr>
          <p:cNvSpPr>
            <a:spLocks noGrp="1"/>
          </p:cNvSpPr>
          <p:nvPr>
            <p:ph type="title"/>
          </p:nvPr>
        </p:nvSpPr>
        <p:spPr>
          <a:xfrm>
            <a:off x="572493" y="238539"/>
            <a:ext cx="11018520" cy="1434415"/>
          </a:xfrm>
        </p:spPr>
        <p:txBody>
          <a:bodyPr vert="horz" lIns="91440" tIns="45720" rIns="91440" bIns="45720" rtlCol="0" anchor="b">
            <a:normAutofit fontScale="90000"/>
          </a:bodyPr>
          <a:lstStyle/>
          <a:p>
            <a:r>
              <a:rPr lang="en-US" sz="4600" b="1" dirty="0">
                <a:effectLst/>
              </a:rPr>
              <a:t>Wicomico County: Health Department Update</a:t>
            </a:r>
            <a:br>
              <a:rPr lang="en-US" sz="4600" dirty="0">
                <a:effectLst/>
              </a:rPr>
            </a:br>
            <a:endParaRPr lang="en-US" sz="4600" dirty="0"/>
          </a:p>
        </p:txBody>
      </p:sp>
      <p:sp>
        <p:nvSpPr>
          <p:cNvPr id="47" name="sketchy line">
            <a:extLst>
              <a:ext uri="{FF2B5EF4-FFF2-40B4-BE49-F238E27FC236}">
                <a16:creationId xmlns:a16="http://schemas.microsoft.com/office/drawing/2014/main" id="{FBA48BEC-704B-86EF-D59F-84802A835A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9CED4A9-C079-D730-9DDA-B64CAE8D15A3}"/>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A6B9AE2A-357F-52C8-ACF7-4A11507498C5}"/>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A5BAC6D4-44A1-7546-1F9F-62679CE505EA}"/>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1C993DF-54FE-CC85-BE99-746E8F726C3F}"/>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1C4B72E7-2874-195F-22B4-D96FFEEAA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5C4BE398-251A-6B3F-DA09-2AA1A69CFD93}"/>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37849C4-4776-BD62-2FEC-FB6DF2F6FDAC}"/>
              </a:ext>
            </a:extLst>
          </p:cNvPr>
          <p:cNvSpPr txBox="1"/>
          <p:nvPr/>
        </p:nvSpPr>
        <p:spPr>
          <a:xfrm>
            <a:off x="572492" y="1786973"/>
            <a:ext cx="8979505" cy="6463308"/>
          </a:xfrm>
          <a:prstGeom prst="rect">
            <a:avLst/>
          </a:prstGeom>
          <a:noFill/>
        </p:spPr>
        <p:txBody>
          <a:bodyPr wrap="square" rtlCol="0">
            <a:spAutoFit/>
          </a:bodyPr>
          <a:lstStyle/>
          <a:p>
            <a:r>
              <a:rPr lang="en-US" dirty="0"/>
              <a:t>Wicomico County has been without a wet season since FY24, which has stalled many land sight evaluations. The Health Department monitors the county water levels regularly, but without reaching the threshold for a wet season, land sight evaluations are limited.</a:t>
            </a:r>
          </a:p>
          <a:p>
            <a:endParaRPr lang="en-US" dirty="0"/>
          </a:p>
          <a:p>
            <a:r>
              <a:rPr lang="en-US" dirty="0"/>
              <a:t>On April 17</a:t>
            </a:r>
            <a:r>
              <a:rPr lang="en-US" baseline="30000" dirty="0"/>
              <a:t>th</a:t>
            </a:r>
            <a:r>
              <a:rPr lang="en-US" dirty="0"/>
              <a:t>, the County was granted permission from MDE to begin an “Alternative Testing Pilot”. </a:t>
            </a:r>
          </a:p>
          <a:p>
            <a:pPr marL="285750" indent="-285750">
              <a:buFontTx/>
              <a:buChar char="-"/>
            </a:pPr>
            <a:r>
              <a:rPr lang="en-US" dirty="0"/>
              <a:t>Homeowners who have the oldest land sight evaluation permit applications will receive a letter in the mail to opt into this program.</a:t>
            </a:r>
          </a:p>
          <a:p>
            <a:pPr marL="285750" indent="-285750">
              <a:buFontTx/>
              <a:buChar char="-"/>
            </a:pPr>
            <a:r>
              <a:rPr lang="en-US" dirty="0"/>
              <a:t>This alternative testing allows for soil and land evaluations outside the traditional wet season.</a:t>
            </a:r>
          </a:p>
          <a:p>
            <a:pPr marL="285750" indent="-285750">
              <a:buFontTx/>
              <a:buChar char="-"/>
            </a:pPr>
            <a:r>
              <a:rPr lang="en-US" dirty="0"/>
              <a:t>Thus far, 24 homeowners have been contacted, with four land  evaluations being completed.</a:t>
            </a:r>
          </a:p>
          <a:p>
            <a:pPr marL="285750" indent="-285750">
              <a:buFontTx/>
              <a:buChar char="-"/>
            </a:pPr>
            <a:r>
              <a:rPr lang="en-US" dirty="0"/>
              <a:t>Homeowners are being reached out to by the Health Department, if you or someone you know has had a land evaluation application open for a prolonged period of time, they may be receiving notice from the Health Department about this program. </a:t>
            </a:r>
          </a:p>
          <a:p>
            <a:endParaRPr lang="en-US" dirty="0"/>
          </a:p>
          <a:p>
            <a:r>
              <a:rPr lang="en-US" dirty="0"/>
              <a:t>There are 177 open applications for septic replacements since FY23. </a:t>
            </a:r>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129709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634BFD-FFF1-C40B-FF01-5050822433B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B9534A0-339A-2239-6B5A-F02E35803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F6E2F-CA09-83ED-4E46-F8D968E2FAE4}"/>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Links and Maps</a:t>
            </a:r>
          </a:p>
        </p:txBody>
      </p:sp>
      <p:sp>
        <p:nvSpPr>
          <p:cNvPr id="47" name="sketchy line">
            <a:extLst>
              <a:ext uri="{FF2B5EF4-FFF2-40B4-BE49-F238E27FC236}">
                <a16:creationId xmlns:a16="http://schemas.microsoft.com/office/drawing/2014/main" id="{5D948763-FFD8-2600-8126-8E18B0CF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C43B5C2-D356-3688-5FB6-9F5ECA03A99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F40A226-47B3-6937-83C9-76011EC1F966}"/>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67B5AFB6-38CC-F12A-2B59-6B99C64A6704}"/>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0EAD8CD1-EE2D-A711-EBDF-A7BFAA83B33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D40B057D-A958-4709-3A40-E4F47F615AEA}"/>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0745DC7-31A3-34CD-BBB9-D126111B4119}"/>
              </a:ext>
            </a:extLst>
          </p:cNvPr>
          <p:cNvSpPr txBox="1"/>
          <p:nvPr/>
        </p:nvSpPr>
        <p:spPr>
          <a:xfrm>
            <a:off x="1126671" y="2237014"/>
            <a:ext cx="9938658" cy="6740307"/>
          </a:xfrm>
          <a:prstGeom prst="rect">
            <a:avLst/>
          </a:prstGeom>
          <a:noFill/>
        </p:spPr>
        <p:txBody>
          <a:bodyPr wrap="square" rtlCol="0">
            <a:spAutoFit/>
          </a:bodyPr>
          <a:lstStyle/>
          <a:p>
            <a:r>
              <a:rPr lang="en-US" dirty="0">
                <a:hlinkClick r:id="rId2"/>
              </a:rPr>
              <a:t>Most recent Health Department Permitting Data</a:t>
            </a:r>
            <a:endParaRPr lang="en-US" dirty="0">
              <a:hlinkClick r:id="rId3"/>
            </a:endParaRPr>
          </a:p>
          <a:p>
            <a:endParaRPr lang="en-US" dirty="0">
              <a:hlinkClick r:id="rId3"/>
            </a:endParaRPr>
          </a:p>
          <a:p>
            <a:r>
              <a:rPr lang="en-US" dirty="0">
                <a:hlinkClick r:id="rId4"/>
              </a:rPr>
              <a:t>Wicomico GIS Map Room</a:t>
            </a:r>
            <a:endParaRPr lang="en-US" dirty="0"/>
          </a:p>
          <a:p>
            <a:endParaRPr lang="en-US" dirty="0"/>
          </a:p>
          <a:p>
            <a:r>
              <a:rPr lang="en-US" dirty="0"/>
              <a:t>Key Take Aways: </a:t>
            </a:r>
          </a:p>
          <a:p>
            <a:pPr marL="285750" indent="-285750">
              <a:buFontTx/>
              <a:buChar char="-"/>
            </a:pPr>
            <a:r>
              <a:rPr lang="en-US" dirty="0"/>
              <a:t>Older applications may be eligible for the new Health Department testing program. </a:t>
            </a:r>
          </a:p>
          <a:p>
            <a:pPr marL="285750" indent="-285750">
              <a:buFontTx/>
              <a:buChar char="-"/>
            </a:pPr>
            <a:r>
              <a:rPr lang="en-US" dirty="0"/>
              <a:t>Without a true wet season, land evaluations have stalled. </a:t>
            </a:r>
          </a:p>
          <a:p>
            <a:pPr marL="285750" indent="-285750">
              <a:buFontTx/>
              <a:buChar char="-"/>
            </a:pPr>
            <a:r>
              <a:rPr lang="en-US" dirty="0"/>
              <a:t>With full staffing at the Health Department, the Department is confident in its ability to complete all open land evaluations during a regular wet season. </a:t>
            </a:r>
          </a:p>
          <a:p>
            <a:pPr marL="285750" indent="-285750">
              <a:buFontTx/>
              <a:buChar char="-"/>
            </a:pPr>
            <a:r>
              <a:rPr lang="en-US" dirty="0"/>
              <a:t>The deadline for land evaluation applications is in early November.</a:t>
            </a:r>
          </a:p>
          <a:p>
            <a:pPr marL="285750" indent="-285750">
              <a:buFontTx/>
              <a:buChar char="-"/>
            </a:pPr>
            <a:r>
              <a:rPr lang="en-US" dirty="0"/>
              <a:t>Only two holding tanks have been required in FY26.</a:t>
            </a:r>
          </a:p>
          <a:p>
            <a:pPr marL="285750" indent="-285750">
              <a:buFontTx/>
              <a:buChar char="-"/>
            </a:pPr>
            <a:r>
              <a:rPr lang="en-US" dirty="0"/>
              <a:t>Most of the County’s holding tanks are in the south west region of the County, where additional environmental regulations and higher water tables exist. </a:t>
            </a:r>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36600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C7EECF-5AF9-433B-34FA-6C74C621087A}"/>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5727C64-C698-7504-4AC6-544D3D9A51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4D76A0-E568-50AE-70CD-CBD8EE614BEB}"/>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Tawes </a:t>
            </a:r>
            <a:r>
              <a:rPr lang="en-US" sz="4600" dirty="0" err="1"/>
              <a:t>Tawes</a:t>
            </a:r>
            <a:r>
              <a:rPr lang="en-US" sz="4600" dirty="0"/>
              <a:t> </a:t>
            </a:r>
            <a:r>
              <a:rPr lang="en-US" sz="4600" dirty="0" err="1"/>
              <a:t>Tawes</a:t>
            </a:r>
            <a:endParaRPr lang="en-US" sz="4600" dirty="0"/>
          </a:p>
        </p:txBody>
      </p:sp>
      <p:sp>
        <p:nvSpPr>
          <p:cNvPr id="47" name="sketchy line">
            <a:extLst>
              <a:ext uri="{FF2B5EF4-FFF2-40B4-BE49-F238E27FC236}">
                <a16:creationId xmlns:a16="http://schemas.microsoft.com/office/drawing/2014/main" id="{D1C91292-E3A1-A72E-1777-DEE0A15E0A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8D3DFF-C144-3D2B-4A22-3F920BE4DF8B}"/>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0906BAA0-7E5D-2F2D-30BE-D5CFC7CA469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F5BEBFF-84D3-5A5C-DC2B-258A372FC87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4A38A121-2FDD-EED2-3772-DFC175B0CCD9}"/>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57D01DD-78C7-72A7-60D2-1B613E4F85D2}"/>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0658A00A-0243-81AD-443C-0BFF7C227FD0}"/>
              </a:ext>
            </a:extLst>
          </p:cNvPr>
          <p:cNvSpPr txBox="1"/>
          <p:nvPr/>
        </p:nvSpPr>
        <p:spPr>
          <a:xfrm>
            <a:off x="1126671" y="2237014"/>
            <a:ext cx="9938658" cy="3970318"/>
          </a:xfrm>
          <a:prstGeom prst="rect">
            <a:avLst/>
          </a:prstGeom>
          <a:noFill/>
        </p:spPr>
        <p:txBody>
          <a:bodyPr wrap="square" rtlCol="0">
            <a:spAutoFit/>
          </a:bodyPr>
          <a:lstStyle/>
          <a:p>
            <a:r>
              <a:rPr lang="en-US" dirty="0"/>
              <a:t>Be sure to sign up for Tawes this year! Veronica has been excellent with advertising the event to the membership for September 23</a:t>
            </a:r>
            <a:r>
              <a:rPr lang="en-US" baseline="30000" dirty="0"/>
              <a:t>rd</a:t>
            </a:r>
            <a:r>
              <a:rPr lang="en-US" dirty="0"/>
              <a:t> at Somers Cove marina from 11:30-3PM!</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944247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3E3A929-88F0-6763-B8B8-AF30E7C75D5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E336C3F5-CCEF-4970-E05E-D3A7A3DE1E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0BF70E-24AC-B8B4-D4AA-D30766D27709}"/>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Somerset Forest Conservation Taxes</a:t>
            </a:r>
          </a:p>
        </p:txBody>
      </p:sp>
      <p:sp>
        <p:nvSpPr>
          <p:cNvPr id="47" name="sketchy line">
            <a:extLst>
              <a:ext uri="{FF2B5EF4-FFF2-40B4-BE49-F238E27FC236}">
                <a16:creationId xmlns:a16="http://schemas.microsoft.com/office/drawing/2014/main" id="{9FC7BD21-F781-A0BC-5286-F008E84E28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82217A7-8D28-6366-A851-DCBF7B7DDECD}"/>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27B1493D-2847-F506-4C4F-7ED17C6CE77A}"/>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30072BF3-997E-9192-D9CB-8F70614626B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BD1E77-46FF-0989-83D1-52345FB24988}"/>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1EB385D-88F2-7708-A467-695D2D0CC8D4}"/>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D6332724-20A8-C6E0-B67D-CC9B6F2D0C90}"/>
              </a:ext>
            </a:extLst>
          </p:cNvPr>
          <p:cNvSpPr txBox="1"/>
          <p:nvPr/>
        </p:nvSpPr>
        <p:spPr>
          <a:xfrm>
            <a:off x="1126671" y="2237014"/>
            <a:ext cx="9938658" cy="5078313"/>
          </a:xfrm>
          <a:prstGeom prst="rect">
            <a:avLst/>
          </a:prstGeom>
          <a:noFill/>
        </p:spPr>
        <p:txBody>
          <a:bodyPr wrap="square" rtlCol="0">
            <a:spAutoFit/>
          </a:bodyPr>
          <a:lstStyle/>
          <a:p>
            <a:r>
              <a:rPr lang="en-US" dirty="0"/>
              <a:t>Somerset County is looking to offer a tax incentive to property owners that classify their land as forest conservation, this is under first reading. </a:t>
            </a:r>
          </a:p>
          <a:p>
            <a:endParaRPr lang="en-US" dirty="0"/>
          </a:p>
          <a:p>
            <a:r>
              <a:rPr lang="en-US" dirty="0"/>
              <a:t>Additionally, their planning commission is exploring a one year moratorium on data centers, this is still in its exploratory phase and the State doesn’t permit outright bans, so a moratorium is on the table. I imagine that it will mimic Wicomico’s recent moratorium.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32326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DF0434-B750-13CD-877A-7EC1431D67BD}"/>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45A267C-C339-E523-0032-48133CB27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359FD3-BE8E-EF11-F51F-9444354B8882}"/>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Broadband Presentation</a:t>
            </a:r>
          </a:p>
        </p:txBody>
      </p:sp>
      <p:sp>
        <p:nvSpPr>
          <p:cNvPr id="47" name="sketchy line">
            <a:extLst>
              <a:ext uri="{FF2B5EF4-FFF2-40B4-BE49-F238E27FC236}">
                <a16:creationId xmlns:a16="http://schemas.microsoft.com/office/drawing/2014/main" id="{245A3A37-88D8-D56C-7F5D-F1A919364F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A258C37-3A60-21E6-9453-760CC2CF591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935AF912-4AB1-F2E8-A2E2-2ACF40FEAD8D}"/>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40D9120-E3B3-E89C-6A65-CFB40F70B02C}"/>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5C34FADB-AE98-CE05-CA73-4CD8B7817A9E}"/>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B39DD92F-94ED-5211-961B-73A623133F45}"/>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B06295A0-3AFB-9C4B-852C-1059E20F9203}"/>
              </a:ext>
            </a:extLst>
          </p:cNvPr>
          <p:cNvSpPr txBox="1"/>
          <p:nvPr/>
        </p:nvSpPr>
        <p:spPr>
          <a:xfrm>
            <a:off x="1126671" y="2237014"/>
            <a:ext cx="9938658" cy="6186309"/>
          </a:xfrm>
          <a:prstGeom prst="rect">
            <a:avLst/>
          </a:prstGeom>
          <a:noFill/>
        </p:spPr>
        <p:txBody>
          <a:bodyPr wrap="square" rtlCol="0">
            <a:spAutoFit/>
          </a:bodyPr>
          <a:lstStyle/>
          <a:p>
            <a:r>
              <a:rPr lang="en-US" dirty="0"/>
              <a:t>October 1, 2026</a:t>
            </a:r>
          </a:p>
          <a:p>
            <a:r>
              <a:rPr lang="en-US" dirty="0"/>
              <a:t>Worcester County Planning Commission Meeting</a:t>
            </a:r>
          </a:p>
          <a:p>
            <a:endParaRPr lang="en-US" dirty="0"/>
          </a:p>
          <a:p>
            <a:r>
              <a:rPr lang="en-US" dirty="0"/>
              <a:t>Amazon Web Service and the Maryland Broadband Cooperative put a request for a zoning text amendment in the County Commercial Airport Zone to permit international telecommunications cables and power feeding equipment buildings as permitted uses in that zone.  </a:t>
            </a:r>
          </a:p>
          <a:p>
            <a:pPr marL="285750" indent="-285750">
              <a:buFontTx/>
              <a:buChar char="-"/>
            </a:pPr>
            <a:endParaRPr lang="en-US" dirty="0"/>
          </a:p>
          <a:p>
            <a:r>
              <a:rPr lang="en-US" dirty="0"/>
              <a:t>This text amendment must be approved before any project on CAD zoned land related to broadband/ cables / data as CAD zoning is fairly narrow in scope. However, should these become permitted uses, there is still a moratorium on data centers and cable stations in Worcester effective for another ten months. </a:t>
            </a:r>
          </a:p>
          <a:p>
            <a:endParaRPr lang="en-US" dirty="0"/>
          </a:p>
          <a:p>
            <a:r>
              <a:rPr lang="en-US" dirty="0"/>
              <a:t>This item was tabled for 60 days. </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163803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1D2B92-A150-3032-F638-ABB9A60D65A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75DC1AB-C331-8454-7B8D-733F9686A3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8CA5F-301A-3022-08CC-359636735C1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Broadband Presentation</a:t>
            </a:r>
          </a:p>
        </p:txBody>
      </p:sp>
      <p:sp>
        <p:nvSpPr>
          <p:cNvPr id="47" name="sketchy line">
            <a:extLst>
              <a:ext uri="{FF2B5EF4-FFF2-40B4-BE49-F238E27FC236}">
                <a16:creationId xmlns:a16="http://schemas.microsoft.com/office/drawing/2014/main" id="{01AEAA97-EB3B-D730-E1ED-18CEB1740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B56666-B1EF-D030-057C-1C4BCFD13797}"/>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04F59C5-7A1B-79A3-E20F-2AC3CDB5CE8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846928E-812D-AD94-6B5E-64F45845E0DC}"/>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25B976-C275-FD1F-0F3A-07640DEE5BD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5C5BC83-6725-C5E6-2C5E-80E9335786B7}"/>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82FA49B-C2D3-CEC4-E4A5-F06168AEDC3A}"/>
              </a:ext>
            </a:extLst>
          </p:cNvPr>
          <p:cNvSpPr txBox="1"/>
          <p:nvPr/>
        </p:nvSpPr>
        <p:spPr>
          <a:xfrm>
            <a:off x="1126671" y="2237014"/>
            <a:ext cx="9938658" cy="7571303"/>
          </a:xfrm>
          <a:prstGeom prst="rect">
            <a:avLst/>
          </a:prstGeom>
          <a:noFill/>
        </p:spPr>
        <p:txBody>
          <a:bodyPr wrap="square" rtlCol="0">
            <a:spAutoFit/>
          </a:bodyPr>
          <a:lstStyle/>
          <a:p>
            <a:r>
              <a:rPr lang="en-US" dirty="0"/>
              <a:t>October 6</a:t>
            </a:r>
            <a:r>
              <a:rPr lang="en-US" baseline="30000" dirty="0"/>
              <a:t>th</a:t>
            </a:r>
            <a:r>
              <a:rPr lang="en-US" dirty="0"/>
              <a:t>, 2026</a:t>
            </a:r>
          </a:p>
          <a:p>
            <a:r>
              <a:rPr lang="en-US" dirty="0"/>
              <a:t>Worcester County Commissioner Meeting</a:t>
            </a:r>
          </a:p>
          <a:p>
            <a:endParaRPr lang="en-US" dirty="0"/>
          </a:p>
          <a:p>
            <a:r>
              <a:rPr lang="en-US" dirty="0"/>
              <a:t>The current underwater cable project has not been approved as it does not meet the current zoning requirements. Tuesday’s meeting hosted the Maryland Broadband Collective to present a project to expand broadband access, which was stated as not a cable project and would be hosted on the Ocean City Airport property. This is a separate project from what </a:t>
            </a:r>
            <a:r>
              <a:rPr lang="en-US" dirty="0" err="1"/>
              <a:t>Globalinx</a:t>
            </a:r>
            <a:r>
              <a:rPr lang="en-US" dirty="0"/>
              <a:t> proposed earlier this year and has not been introduced as legislation before the Commissioners. There are no contractual obligations from Amazon currently and this is a preliminary presentation for a future project. </a:t>
            </a:r>
          </a:p>
          <a:p>
            <a:r>
              <a:rPr lang="en-US" dirty="0"/>
              <a:t> </a:t>
            </a:r>
          </a:p>
          <a:p>
            <a:r>
              <a:rPr lang="en-US" dirty="0"/>
              <a:t>By installing this PFE in Worcester, Amazon would install a new fiber line across the Eastern Shore. This $40 million investment would take the cost burden from taxpayers to private investment, which the Broadband Cooperative expressed as a benefit because the existing network will need to be replaced.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5570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8F944B1-E0B1-AACB-582B-08B0B9CDAEFA}"/>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E21D2DF-EF29-10E1-0F83-CBDA23EAD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85AAA-BEF2-AD34-C536-1FF218BD4D95}"/>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Critical Bay Area Map</a:t>
            </a:r>
          </a:p>
        </p:txBody>
      </p:sp>
      <p:sp>
        <p:nvSpPr>
          <p:cNvPr id="47" name="sketchy line">
            <a:extLst>
              <a:ext uri="{FF2B5EF4-FFF2-40B4-BE49-F238E27FC236}">
                <a16:creationId xmlns:a16="http://schemas.microsoft.com/office/drawing/2014/main" id="{F4502ACD-45BC-9CE4-6BB2-0ED26F54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5A694ED-1822-D31A-A4C4-C3BCF2002E4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AF4C5661-58C5-4BBC-634B-9A21672774A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A0AC7807-BFFB-5D0B-8B18-270CF96BAF05}"/>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0E8AD1AD-13B7-8121-0AD1-3192D335BDBC}"/>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33320CB8-4E88-30AE-25BA-5349378A07CF}"/>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A60B706C-D957-E121-678F-A6ABEFD89ABD}"/>
              </a:ext>
            </a:extLst>
          </p:cNvPr>
          <p:cNvSpPr txBox="1"/>
          <p:nvPr/>
        </p:nvSpPr>
        <p:spPr>
          <a:xfrm>
            <a:off x="1126671" y="2237014"/>
            <a:ext cx="9938658" cy="4247317"/>
          </a:xfrm>
          <a:prstGeom prst="rect">
            <a:avLst/>
          </a:prstGeom>
          <a:noFill/>
        </p:spPr>
        <p:txBody>
          <a:bodyPr wrap="square" rtlCol="0">
            <a:spAutoFit/>
          </a:bodyPr>
          <a:lstStyle/>
          <a:p>
            <a:r>
              <a:rPr lang="en-US" dirty="0"/>
              <a:t>The Commissioners took bids from engineering firms to begin PFAS testing at the Assateague Point wastewater treatment facility. Bids were opened on Tuesday for site analysis, project management, and several rounds of testing beginning in 2026 and ending next year.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233180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E89DF7-8A54-D508-8501-A6ADB760D22F}"/>
            </a:ext>
          </a:extLst>
        </p:cNvPr>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A5F9B9-7F87-ED74-0343-160D2B512722}"/>
              </a:ext>
            </a:extLst>
          </p:cNvPr>
          <p:cNvSpPr txBox="1"/>
          <p:nvPr/>
        </p:nvSpPr>
        <p:spPr>
          <a:xfrm>
            <a:off x="6186619" y="547815"/>
            <a:ext cx="5178960" cy="1680519"/>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2000" b="1" dirty="0"/>
          </a:p>
          <a:p>
            <a:pPr>
              <a:lnSpc>
                <a:spcPct val="90000"/>
              </a:lnSpc>
            </a:pPr>
            <a:endParaRPr lang="en-US" sz="2000" b="1" dirty="0"/>
          </a:p>
          <a:p>
            <a:pPr indent="-228600">
              <a:lnSpc>
                <a:spcPct val="90000"/>
              </a:lnSpc>
              <a:buFont typeface="Arial" panose="020B0604020202020204" pitchFamily="34" charset="0"/>
              <a:buChar char="•"/>
            </a:pPr>
            <a:endParaRPr lang="en-US" sz="2000" dirty="0"/>
          </a:p>
          <a:p>
            <a:pPr indent="-228600">
              <a:lnSpc>
                <a:spcPct val="90000"/>
              </a:lnSpc>
              <a:buFont typeface="Arial" panose="020B0604020202020204" pitchFamily="34" charset="0"/>
              <a:buChar char="•"/>
            </a:pPr>
            <a:endParaRPr lang="en-US" sz="2000" b="1" dirty="0"/>
          </a:p>
          <a:p>
            <a:pPr marR="0" indent="-228600">
              <a:lnSpc>
                <a:spcPct val="90000"/>
              </a:lnSpc>
              <a:spcBef>
                <a:spcPts val="0"/>
              </a:spcBef>
              <a:spcAft>
                <a:spcPts val="800"/>
              </a:spcAft>
              <a:buFont typeface="Arial" panose="020B0604020202020204" pitchFamily="34" charset="0"/>
              <a:buChar char="•"/>
            </a:pPr>
            <a:endParaRPr lang="en-US" sz="2000" dirty="0">
              <a:effectLst/>
            </a:endParaRPr>
          </a:p>
        </p:txBody>
      </p:sp>
      <p:graphicFrame>
        <p:nvGraphicFramePr>
          <p:cNvPr id="15" name="Table 14">
            <a:extLst>
              <a:ext uri="{FF2B5EF4-FFF2-40B4-BE49-F238E27FC236}">
                <a16:creationId xmlns:a16="http://schemas.microsoft.com/office/drawing/2014/main" id="{65951060-F694-8126-836B-625722238539}"/>
              </a:ext>
            </a:extLst>
          </p:cNvPr>
          <p:cNvGraphicFramePr>
            <a:graphicFrameLocks noGrp="1"/>
          </p:cNvGraphicFramePr>
          <p:nvPr>
            <p:extLst>
              <p:ext uri="{D42A27DB-BD31-4B8C-83A1-F6EECF244321}">
                <p14:modId xmlns:p14="http://schemas.microsoft.com/office/powerpoint/2010/main" val="3545865219"/>
              </p:ext>
            </p:extLst>
          </p:nvPr>
        </p:nvGraphicFramePr>
        <p:xfrm>
          <a:off x="0" y="-1"/>
          <a:ext cx="12192000" cy="6858000"/>
        </p:xfrm>
        <a:graphic>
          <a:graphicData uri="http://schemas.openxmlformats.org/drawingml/2006/table">
            <a:tbl>
              <a:tblPr firstRow="1" bandRow="1">
                <a:tableStyleId>{7DF18680-E054-41AD-8BC1-D1AEF772440D}</a:tableStyleId>
              </a:tblPr>
              <a:tblGrid>
                <a:gridCol w="2438400">
                  <a:extLst>
                    <a:ext uri="{9D8B030D-6E8A-4147-A177-3AD203B41FA5}">
                      <a16:colId xmlns:a16="http://schemas.microsoft.com/office/drawing/2014/main" val="7962252"/>
                    </a:ext>
                  </a:extLst>
                </a:gridCol>
                <a:gridCol w="2438400">
                  <a:extLst>
                    <a:ext uri="{9D8B030D-6E8A-4147-A177-3AD203B41FA5}">
                      <a16:colId xmlns:a16="http://schemas.microsoft.com/office/drawing/2014/main" val="283603019"/>
                    </a:ext>
                  </a:extLst>
                </a:gridCol>
                <a:gridCol w="2438400">
                  <a:extLst>
                    <a:ext uri="{9D8B030D-6E8A-4147-A177-3AD203B41FA5}">
                      <a16:colId xmlns:a16="http://schemas.microsoft.com/office/drawing/2014/main" val="137996829"/>
                    </a:ext>
                  </a:extLst>
                </a:gridCol>
                <a:gridCol w="2438400">
                  <a:extLst>
                    <a:ext uri="{9D8B030D-6E8A-4147-A177-3AD203B41FA5}">
                      <a16:colId xmlns:a16="http://schemas.microsoft.com/office/drawing/2014/main" val="251405172"/>
                    </a:ext>
                  </a:extLst>
                </a:gridCol>
                <a:gridCol w="2438400">
                  <a:extLst>
                    <a:ext uri="{9D8B030D-6E8A-4147-A177-3AD203B41FA5}">
                      <a16:colId xmlns:a16="http://schemas.microsoft.com/office/drawing/2014/main" val="586130139"/>
                    </a:ext>
                  </a:extLst>
                </a:gridCol>
              </a:tblGrid>
              <a:tr h="457200">
                <a:tc>
                  <a:txBody>
                    <a:bodyPr/>
                    <a:lstStyle/>
                    <a:p>
                      <a:r>
                        <a:rPr lang="en-US" dirty="0"/>
                        <a:t>GOLDEN R</a:t>
                      </a:r>
                    </a:p>
                  </a:txBody>
                  <a:tcPr/>
                </a:tc>
                <a:tc>
                  <a:txBody>
                    <a:bodyPr/>
                    <a:lstStyle/>
                    <a:p>
                      <a:r>
                        <a:rPr lang="en-US" dirty="0"/>
                        <a:t>CRYSTAL R</a:t>
                      </a:r>
                    </a:p>
                  </a:txBody>
                  <a:tcPr/>
                </a:tc>
                <a:tc>
                  <a:txBody>
                    <a:bodyPr/>
                    <a:lstStyle/>
                    <a:p>
                      <a:r>
                        <a:rPr lang="en-US" dirty="0"/>
                        <a:t>STERLING R</a:t>
                      </a:r>
                    </a:p>
                  </a:txBody>
                  <a:tcPr/>
                </a:tc>
                <a:tc>
                  <a:txBody>
                    <a:bodyPr/>
                    <a:lstStyle/>
                    <a:p>
                      <a:r>
                        <a:rPr lang="en-US" dirty="0"/>
                        <a:t>STERLING R (</a:t>
                      </a:r>
                      <a:r>
                        <a:rPr lang="en-US" dirty="0" err="1"/>
                        <a:t>con’t</a:t>
                      </a:r>
                      <a:r>
                        <a:rPr lang="en-US" dirty="0"/>
                        <a:t>)</a:t>
                      </a:r>
                    </a:p>
                  </a:txBody>
                  <a:tcPr/>
                </a:tc>
                <a:tc>
                  <a:txBody>
                    <a:bodyPr/>
                    <a:lstStyle/>
                    <a:p>
                      <a:r>
                        <a:rPr lang="en-US" dirty="0"/>
                        <a:t>PRESIDENT’S CIRCLE</a:t>
                      </a:r>
                    </a:p>
                  </a:txBody>
                  <a:tcPr/>
                </a:tc>
                <a:extLst>
                  <a:ext uri="{0D108BD9-81ED-4DB2-BD59-A6C34878D82A}">
                    <a16:rowId xmlns:a16="http://schemas.microsoft.com/office/drawing/2014/main" val="4111145284"/>
                  </a:ext>
                </a:extLst>
              </a:tr>
              <a:tr h="457200">
                <a:tc>
                  <a:txBody>
                    <a:bodyPr/>
                    <a:lstStyle/>
                    <a:p>
                      <a:r>
                        <a:rPr lang="en-US" dirty="0"/>
                        <a:t>Grace Masten</a:t>
                      </a:r>
                    </a:p>
                  </a:txBody>
                  <a:tcPr/>
                </a:tc>
                <a:tc>
                  <a:txBody>
                    <a:bodyPr/>
                    <a:lstStyle/>
                    <a:p>
                      <a:r>
                        <a:rPr lang="en-US" dirty="0"/>
                        <a:t>Tim Arnett</a:t>
                      </a:r>
                    </a:p>
                  </a:txBody>
                  <a:tcPr/>
                </a:tc>
                <a:tc>
                  <a:txBody>
                    <a:bodyPr/>
                    <a:lstStyle/>
                    <a:p>
                      <a:r>
                        <a:rPr lang="en-US" dirty="0"/>
                        <a:t>Veronica Bishop</a:t>
                      </a:r>
                    </a:p>
                  </a:txBody>
                  <a:tcPr/>
                </a:tc>
                <a:tc>
                  <a:txBody>
                    <a:bodyPr/>
                    <a:lstStyle/>
                    <a:p>
                      <a:r>
                        <a:rPr lang="en-US" dirty="0"/>
                        <a:t>Joni Martin Williamson</a:t>
                      </a:r>
                    </a:p>
                  </a:txBody>
                  <a:tcPr/>
                </a:tc>
                <a:tc>
                  <a:txBody>
                    <a:bodyPr/>
                    <a:lstStyle/>
                    <a:p>
                      <a:r>
                        <a:rPr lang="en-US" dirty="0"/>
                        <a:t>Grace Masten</a:t>
                      </a:r>
                    </a:p>
                  </a:txBody>
                  <a:tcPr/>
                </a:tc>
                <a:extLst>
                  <a:ext uri="{0D108BD9-81ED-4DB2-BD59-A6C34878D82A}">
                    <a16:rowId xmlns:a16="http://schemas.microsoft.com/office/drawing/2014/main" val="240892319"/>
                  </a:ext>
                </a:extLst>
              </a:tr>
              <a:tr h="457200">
                <a:tc>
                  <a:txBody>
                    <a:bodyPr/>
                    <a:lstStyle/>
                    <a:p>
                      <a:endParaRPr lang="en-US"/>
                    </a:p>
                  </a:txBody>
                  <a:tcPr/>
                </a:tc>
                <a:tc>
                  <a:txBody>
                    <a:bodyPr/>
                    <a:lstStyle/>
                    <a:p>
                      <a:r>
                        <a:rPr lang="en-US" dirty="0"/>
                        <a:t>Lauren Bunting</a:t>
                      </a:r>
                    </a:p>
                  </a:txBody>
                  <a:tcPr/>
                </a:tc>
                <a:tc>
                  <a:txBody>
                    <a:bodyPr/>
                    <a:lstStyle/>
                    <a:p>
                      <a:r>
                        <a:rPr lang="en-US" dirty="0"/>
                        <a:t>Joe Brach</a:t>
                      </a:r>
                    </a:p>
                  </a:txBody>
                  <a:tcPr/>
                </a:tc>
                <a:tc>
                  <a:txBody>
                    <a:bodyPr/>
                    <a:lstStyle/>
                    <a:p>
                      <a:r>
                        <a:rPr lang="en-US" dirty="0"/>
                        <a:t>Mia McCarthy</a:t>
                      </a:r>
                    </a:p>
                  </a:txBody>
                  <a:tcPr/>
                </a:tc>
                <a:tc>
                  <a:txBody>
                    <a:bodyPr/>
                    <a:lstStyle/>
                    <a:p>
                      <a:r>
                        <a:rPr lang="en-US" dirty="0"/>
                        <a:t>Bernie Flax</a:t>
                      </a:r>
                    </a:p>
                  </a:txBody>
                  <a:tcPr/>
                </a:tc>
                <a:extLst>
                  <a:ext uri="{0D108BD9-81ED-4DB2-BD59-A6C34878D82A}">
                    <a16:rowId xmlns:a16="http://schemas.microsoft.com/office/drawing/2014/main" val="2535949183"/>
                  </a:ext>
                </a:extLst>
              </a:tr>
              <a:tr h="457200">
                <a:tc>
                  <a:txBody>
                    <a:bodyPr/>
                    <a:lstStyle/>
                    <a:p>
                      <a:endParaRPr lang="en-US"/>
                    </a:p>
                  </a:txBody>
                  <a:tcPr/>
                </a:tc>
                <a:tc>
                  <a:txBody>
                    <a:bodyPr/>
                    <a:lstStyle/>
                    <a:p>
                      <a:r>
                        <a:rPr lang="en-US" dirty="0"/>
                        <a:t>Kevin Decker</a:t>
                      </a:r>
                    </a:p>
                  </a:txBody>
                  <a:tcPr/>
                </a:tc>
                <a:tc>
                  <a:txBody>
                    <a:bodyPr/>
                    <a:lstStyle/>
                    <a:p>
                      <a:r>
                        <a:rPr lang="en-US" dirty="0"/>
                        <a:t>Kate </a:t>
                      </a:r>
                      <a:r>
                        <a:rPr lang="en-US" dirty="0" err="1"/>
                        <a:t>Deckenback</a:t>
                      </a:r>
                      <a:endParaRPr lang="en-US" dirty="0"/>
                    </a:p>
                  </a:txBody>
                  <a:tcPr/>
                </a:tc>
                <a:tc>
                  <a:txBody>
                    <a:bodyPr/>
                    <a:lstStyle/>
                    <a:p>
                      <a:r>
                        <a:rPr lang="en-US" dirty="0"/>
                        <a:t>Mac McGraw</a:t>
                      </a:r>
                    </a:p>
                  </a:txBody>
                  <a:tcPr/>
                </a:tc>
                <a:tc>
                  <a:txBody>
                    <a:bodyPr/>
                    <a:lstStyle/>
                    <a:p>
                      <a:r>
                        <a:rPr lang="en-US" dirty="0"/>
                        <a:t>Austin Whitehead</a:t>
                      </a:r>
                    </a:p>
                  </a:txBody>
                  <a:tcPr/>
                </a:tc>
                <a:extLst>
                  <a:ext uri="{0D108BD9-81ED-4DB2-BD59-A6C34878D82A}">
                    <a16:rowId xmlns:a16="http://schemas.microsoft.com/office/drawing/2014/main" val="2802997525"/>
                  </a:ext>
                </a:extLst>
              </a:tr>
              <a:tr h="457200">
                <a:tc>
                  <a:txBody>
                    <a:bodyPr/>
                    <a:lstStyle/>
                    <a:p>
                      <a:endParaRPr lang="en-US"/>
                    </a:p>
                  </a:txBody>
                  <a:tcPr/>
                </a:tc>
                <a:tc>
                  <a:txBody>
                    <a:bodyPr/>
                    <a:lstStyle/>
                    <a:p>
                      <a:r>
                        <a:rPr lang="en-US" dirty="0"/>
                        <a:t>Bernie Flax</a:t>
                      </a:r>
                    </a:p>
                  </a:txBody>
                  <a:tcPr/>
                </a:tc>
                <a:tc>
                  <a:txBody>
                    <a:bodyPr/>
                    <a:lstStyle/>
                    <a:p>
                      <a:r>
                        <a:rPr lang="en-US" dirty="0" err="1"/>
                        <a:t>Bilonna</a:t>
                      </a:r>
                      <a:r>
                        <a:rPr lang="en-US" dirty="0"/>
                        <a:t> Dilling</a:t>
                      </a:r>
                    </a:p>
                  </a:txBody>
                  <a:tcPr/>
                </a:tc>
                <a:tc>
                  <a:txBody>
                    <a:bodyPr/>
                    <a:lstStyle/>
                    <a:p>
                      <a:r>
                        <a:rPr lang="en-US" dirty="0"/>
                        <a:t>Steve Parsons</a:t>
                      </a:r>
                    </a:p>
                  </a:txBody>
                  <a:tcPr/>
                </a:tc>
                <a:tc>
                  <a:txBody>
                    <a:bodyPr/>
                    <a:lstStyle/>
                    <a:p>
                      <a:endParaRPr lang="en-US"/>
                    </a:p>
                  </a:txBody>
                  <a:tcPr/>
                </a:tc>
                <a:extLst>
                  <a:ext uri="{0D108BD9-81ED-4DB2-BD59-A6C34878D82A}">
                    <a16:rowId xmlns:a16="http://schemas.microsoft.com/office/drawing/2014/main" val="1095331418"/>
                  </a:ext>
                </a:extLst>
              </a:tr>
              <a:tr h="457200">
                <a:tc>
                  <a:txBody>
                    <a:bodyPr/>
                    <a:lstStyle/>
                    <a:p>
                      <a:endParaRPr lang="en-US"/>
                    </a:p>
                  </a:txBody>
                  <a:tcPr/>
                </a:tc>
                <a:tc>
                  <a:txBody>
                    <a:bodyPr/>
                    <a:lstStyle/>
                    <a:p>
                      <a:r>
                        <a:rPr lang="en-US" dirty="0"/>
                        <a:t>Darron Whitehead</a:t>
                      </a:r>
                    </a:p>
                  </a:txBody>
                  <a:tcPr/>
                </a:tc>
                <a:tc>
                  <a:txBody>
                    <a:bodyPr/>
                    <a:lstStyle/>
                    <a:p>
                      <a:r>
                        <a:rPr lang="en-US" dirty="0"/>
                        <a:t>Jay Doaty</a:t>
                      </a:r>
                    </a:p>
                  </a:txBody>
                  <a:tcPr/>
                </a:tc>
                <a:tc>
                  <a:txBody>
                    <a:bodyPr/>
                    <a:lstStyle/>
                    <a:p>
                      <a:r>
                        <a:rPr lang="en-US" dirty="0"/>
                        <a:t>Carol Proctor</a:t>
                      </a:r>
                    </a:p>
                  </a:txBody>
                  <a:tcPr/>
                </a:tc>
                <a:tc>
                  <a:txBody>
                    <a:bodyPr/>
                    <a:lstStyle/>
                    <a:p>
                      <a:endParaRPr lang="en-US"/>
                    </a:p>
                  </a:txBody>
                  <a:tcPr/>
                </a:tc>
                <a:extLst>
                  <a:ext uri="{0D108BD9-81ED-4DB2-BD59-A6C34878D82A}">
                    <a16:rowId xmlns:a16="http://schemas.microsoft.com/office/drawing/2014/main" val="3109013714"/>
                  </a:ext>
                </a:extLst>
              </a:tr>
              <a:tr h="457200">
                <a:tc>
                  <a:txBody>
                    <a:bodyPr/>
                    <a:lstStyle/>
                    <a:p>
                      <a:endParaRPr lang="en-US"/>
                    </a:p>
                  </a:txBody>
                  <a:tcPr/>
                </a:tc>
                <a:tc>
                  <a:txBody>
                    <a:bodyPr/>
                    <a:lstStyle/>
                    <a:p>
                      <a:r>
                        <a:rPr lang="en-US" dirty="0"/>
                        <a:t>Joe Wilson</a:t>
                      </a:r>
                    </a:p>
                  </a:txBody>
                  <a:tcPr/>
                </a:tc>
                <a:tc>
                  <a:txBody>
                    <a:bodyPr/>
                    <a:lstStyle/>
                    <a:p>
                      <a:r>
                        <a:rPr lang="en-US" dirty="0"/>
                        <a:t>Diana Dovel</a:t>
                      </a:r>
                    </a:p>
                  </a:txBody>
                  <a:tcPr/>
                </a:tc>
                <a:tc>
                  <a:txBody>
                    <a:bodyPr/>
                    <a:lstStyle/>
                    <a:p>
                      <a:r>
                        <a:rPr lang="en-US" dirty="0"/>
                        <a:t>John Rego</a:t>
                      </a:r>
                    </a:p>
                  </a:txBody>
                  <a:tcPr/>
                </a:tc>
                <a:tc>
                  <a:txBody>
                    <a:bodyPr/>
                    <a:lstStyle/>
                    <a:p>
                      <a:endParaRPr lang="en-US"/>
                    </a:p>
                  </a:txBody>
                  <a:tcPr/>
                </a:tc>
                <a:extLst>
                  <a:ext uri="{0D108BD9-81ED-4DB2-BD59-A6C34878D82A}">
                    <a16:rowId xmlns:a16="http://schemas.microsoft.com/office/drawing/2014/main" val="907803209"/>
                  </a:ext>
                </a:extLst>
              </a:tr>
              <a:tr h="457200">
                <a:tc>
                  <a:txBody>
                    <a:bodyPr/>
                    <a:lstStyle/>
                    <a:p>
                      <a:endParaRPr lang="en-US"/>
                    </a:p>
                  </a:txBody>
                  <a:tcPr/>
                </a:tc>
                <a:tc>
                  <a:txBody>
                    <a:bodyPr/>
                    <a:lstStyle/>
                    <a:p>
                      <a:endParaRPr lang="en-US"/>
                    </a:p>
                  </a:txBody>
                  <a:tcPr/>
                </a:tc>
                <a:tc>
                  <a:txBody>
                    <a:bodyPr/>
                    <a:lstStyle/>
                    <a:p>
                      <a:r>
                        <a:rPr lang="en-US" dirty="0"/>
                        <a:t>Cameron Drew</a:t>
                      </a:r>
                    </a:p>
                  </a:txBody>
                  <a:tcPr/>
                </a:tc>
                <a:tc>
                  <a:txBody>
                    <a:bodyPr/>
                    <a:lstStyle/>
                    <a:p>
                      <a:r>
                        <a:rPr lang="en-US" dirty="0"/>
                        <a:t>Jenny Sheppard</a:t>
                      </a:r>
                    </a:p>
                  </a:txBody>
                  <a:tcPr/>
                </a:tc>
                <a:tc>
                  <a:txBody>
                    <a:bodyPr/>
                    <a:lstStyle/>
                    <a:p>
                      <a:endParaRPr lang="en-US"/>
                    </a:p>
                  </a:txBody>
                  <a:tcPr/>
                </a:tc>
                <a:extLst>
                  <a:ext uri="{0D108BD9-81ED-4DB2-BD59-A6C34878D82A}">
                    <a16:rowId xmlns:a16="http://schemas.microsoft.com/office/drawing/2014/main" val="3816497237"/>
                  </a:ext>
                </a:extLst>
              </a:tr>
              <a:tr h="457200">
                <a:tc>
                  <a:txBody>
                    <a:bodyPr/>
                    <a:lstStyle/>
                    <a:p>
                      <a:endParaRPr lang="en-US"/>
                    </a:p>
                  </a:txBody>
                  <a:tcPr/>
                </a:tc>
                <a:tc>
                  <a:txBody>
                    <a:bodyPr/>
                    <a:lstStyle/>
                    <a:p>
                      <a:endParaRPr lang="en-US"/>
                    </a:p>
                  </a:txBody>
                  <a:tcPr/>
                </a:tc>
                <a:tc>
                  <a:txBody>
                    <a:bodyPr/>
                    <a:lstStyle/>
                    <a:p>
                      <a:r>
                        <a:rPr lang="en-US" dirty="0"/>
                        <a:t>Bethany Drew</a:t>
                      </a:r>
                    </a:p>
                  </a:txBody>
                  <a:tcPr/>
                </a:tc>
                <a:tc>
                  <a:txBody>
                    <a:bodyPr/>
                    <a:lstStyle/>
                    <a:p>
                      <a:r>
                        <a:rPr lang="en-US" dirty="0"/>
                        <a:t>Leslie Smith</a:t>
                      </a:r>
                    </a:p>
                  </a:txBody>
                  <a:tcPr/>
                </a:tc>
                <a:tc>
                  <a:txBody>
                    <a:bodyPr/>
                    <a:lstStyle/>
                    <a:p>
                      <a:endParaRPr lang="en-US"/>
                    </a:p>
                  </a:txBody>
                  <a:tcPr/>
                </a:tc>
                <a:extLst>
                  <a:ext uri="{0D108BD9-81ED-4DB2-BD59-A6C34878D82A}">
                    <a16:rowId xmlns:a16="http://schemas.microsoft.com/office/drawing/2014/main" val="294202039"/>
                  </a:ext>
                </a:extLst>
              </a:tr>
              <a:tr h="457200">
                <a:tc>
                  <a:txBody>
                    <a:bodyPr/>
                    <a:lstStyle/>
                    <a:p>
                      <a:endParaRPr lang="en-US"/>
                    </a:p>
                  </a:txBody>
                  <a:tcPr/>
                </a:tc>
                <a:tc>
                  <a:txBody>
                    <a:bodyPr/>
                    <a:lstStyle/>
                    <a:p>
                      <a:endParaRPr lang="en-US"/>
                    </a:p>
                  </a:txBody>
                  <a:tcPr/>
                </a:tc>
                <a:tc>
                  <a:txBody>
                    <a:bodyPr/>
                    <a:lstStyle/>
                    <a:p>
                      <a:r>
                        <a:rPr lang="en-US" dirty="0"/>
                        <a:t>Greg Erdie</a:t>
                      </a:r>
                    </a:p>
                  </a:txBody>
                  <a:tcPr/>
                </a:tc>
                <a:tc>
                  <a:txBody>
                    <a:bodyPr/>
                    <a:lstStyle/>
                    <a:p>
                      <a:r>
                        <a:rPr lang="en-US" dirty="0"/>
                        <a:t>Frances Sterling</a:t>
                      </a:r>
                    </a:p>
                  </a:txBody>
                  <a:tcPr/>
                </a:tc>
                <a:tc>
                  <a:txBody>
                    <a:bodyPr/>
                    <a:lstStyle/>
                    <a:p>
                      <a:endParaRPr lang="en-US"/>
                    </a:p>
                  </a:txBody>
                  <a:tcPr/>
                </a:tc>
                <a:extLst>
                  <a:ext uri="{0D108BD9-81ED-4DB2-BD59-A6C34878D82A}">
                    <a16:rowId xmlns:a16="http://schemas.microsoft.com/office/drawing/2014/main" val="3936049740"/>
                  </a:ext>
                </a:extLst>
              </a:tr>
              <a:tr h="457200">
                <a:tc>
                  <a:txBody>
                    <a:bodyPr/>
                    <a:lstStyle/>
                    <a:p>
                      <a:endParaRPr lang="en-US"/>
                    </a:p>
                  </a:txBody>
                  <a:tcPr/>
                </a:tc>
                <a:tc>
                  <a:txBody>
                    <a:bodyPr/>
                    <a:lstStyle/>
                    <a:p>
                      <a:endParaRPr lang="en-US"/>
                    </a:p>
                  </a:txBody>
                  <a:tcPr/>
                </a:tc>
                <a:tc>
                  <a:txBody>
                    <a:bodyPr/>
                    <a:lstStyle/>
                    <a:p>
                      <a:r>
                        <a:rPr lang="en-US" dirty="0"/>
                        <a:t>Kim Heaney</a:t>
                      </a:r>
                    </a:p>
                  </a:txBody>
                  <a:tcPr/>
                </a:tc>
                <a:tc>
                  <a:txBody>
                    <a:bodyPr/>
                    <a:lstStyle/>
                    <a:p>
                      <a:r>
                        <a:rPr lang="en-US" dirty="0"/>
                        <a:t>Brigit Taylor</a:t>
                      </a:r>
                    </a:p>
                  </a:txBody>
                  <a:tcPr/>
                </a:tc>
                <a:tc>
                  <a:txBody>
                    <a:bodyPr/>
                    <a:lstStyle/>
                    <a:p>
                      <a:endParaRPr lang="en-US"/>
                    </a:p>
                  </a:txBody>
                  <a:tcPr/>
                </a:tc>
                <a:extLst>
                  <a:ext uri="{0D108BD9-81ED-4DB2-BD59-A6C34878D82A}">
                    <a16:rowId xmlns:a16="http://schemas.microsoft.com/office/drawing/2014/main" val="21329954"/>
                  </a:ext>
                </a:extLst>
              </a:tr>
              <a:tr h="457200">
                <a:tc>
                  <a:txBody>
                    <a:bodyPr/>
                    <a:lstStyle/>
                    <a:p>
                      <a:endParaRPr lang="en-US"/>
                    </a:p>
                  </a:txBody>
                  <a:tcPr/>
                </a:tc>
                <a:tc>
                  <a:txBody>
                    <a:bodyPr/>
                    <a:lstStyle/>
                    <a:p>
                      <a:endParaRPr lang="en-US"/>
                    </a:p>
                  </a:txBody>
                  <a:tcPr/>
                </a:tc>
                <a:tc>
                  <a:txBody>
                    <a:bodyPr/>
                    <a:lstStyle/>
                    <a:p>
                      <a:r>
                        <a:rPr lang="en-US" dirty="0"/>
                        <a:t>Debora Hileman</a:t>
                      </a:r>
                    </a:p>
                  </a:txBody>
                  <a:tcPr/>
                </a:tc>
                <a:tc>
                  <a:txBody>
                    <a:bodyPr/>
                    <a:lstStyle/>
                    <a:p>
                      <a:r>
                        <a:rPr lang="en-US" dirty="0"/>
                        <a:t>Mike Weisner</a:t>
                      </a:r>
                    </a:p>
                  </a:txBody>
                  <a:tcPr/>
                </a:tc>
                <a:tc>
                  <a:txBody>
                    <a:bodyPr/>
                    <a:lstStyle/>
                    <a:p>
                      <a:endParaRPr lang="en-US"/>
                    </a:p>
                  </a:txBody>
                  <a:tcPr/>
                </a:tc>
                <a:extLst>
                  <a:ext uri="{0D108BD9-81ED-4DB2-BD59-A6C34878D82A}">
                    <a16:rowId xmlns:a16="http://schemas.microsoft.com/office/drawing/2014/main" val="2184551196"/>
                  </a:ext>
                </a:extLst>
              </a:tr>
              <a:tr h="457200">
                <a:tc>
                  <a:txBody>
                    <a:bodyPr/>
                    <a:lstStyle/>
                    <a:p>
                      <a:endParaRPr lang="en-US"/>
                    </a:p>
                  </a:txBody>
                  <a:tcPr/>
                </a:tc>
                <a:tc>
                  <a:txBody>
                    <a:bodyPr/>
                    <a:lstStyle/>
                    <a:p>
                      <a:endParaRPr lang="en-US"/>
                    </a:p>
                  </a:txBody>
                  <a:tcPr/>
                </a:tc>
                <a:tc>
                  <a:txBody>
                    <a:bodyPr/>
                    <a:lstStyle/>
                    <a:p>
                      <a:r>
                        <a:rPr lang="en-US" dirty="0"/>
                        <a:t>Hunter Isaac</a:t>
                      </a:r>
                    </a:p>
                  </a:txBody>
                  <a:tcPr/>
                </a:tc>
                <a:tc>
                  <a:txBody>
                    <a:bodyPr/>
                    <a:lstStyle/>
                    <a:p>
                      <a:r>
                        <a:rPr lang="en-US" dirty="0"/>
                        <a:t>Austin Whitehead</a:t>
                      </a:r>
                    </a:p>
                  </a:txBody>
                  <a:tcPr/>
                </a:tc>
                <a:tc>
                  <a:txBody>
                    <a:bodyPr/>
                    <a:lstStyle/>
                    <a:p>
                      <a:endParaRPr lang="en-US"/>
                    </a:p>
                  </a:txBody>
                  <a:tcPr/>
                </a:tc>
                <a:extLst>
                  <a:ext uri="{0D108BD9-81ED-4DB2-BD59-A6C34878D82A}">
                    <a16:rowId xmlns:a16="http://schemas.microsoft.com/office/drawing/2014/main" val="3793304181"/>
                  </a:ext>
                </a:extLst>
              </a:tr>
              <a:tr h="457200">
                <a:tc>
                  <a:txBody>
                    <a:bodyPr/>
                    <a:lstStyle/>
                    <a:p>
                      <a:endParaRPr lang="en-US"/>
                    </a:p>
                  </a:txBody>
                  <a:tcPr/>
                </a:tc>
                <a:tc>
                  <a:txBody>
                    <a:bodyPr/>
                    <a:lstStyle/>
                    <a:p>
                      <a:endParaRPr lang="en-US"/>
                    </a:p>
                  </a:txBody>
                  <a:tcPr/>
                </a:tc>
                <a:tc>
                  <a:txBody>
                    <a:bodyPr/>
                    <a:lstStyle/>
                    <a:p>
                      <a:r>
                        <a:rPr lang="en-US" dirty="0"/>
                        <a:t>Chris Jett</a:t>
                      </a:r>
                    </a:p>
                  </a:txBody>
                  <a:tcPr/>
                </a:tc>
                <a:tc>
                  <a:txBody>
                    <a:bodyPr/>
                    <a:lstStyle/>
                    <a:p>
                      <a:r>
                        <a:rPr lang="en-US" dirty="0"/>
                        <a:t>Jessica Ziegler</a:t>
                      </a:r>
                    </a:p>
                  </a:txBody>
                  <a:tcPr/>
                </a:tc>
                <a:tc>
                  <a:txBody>
                    <a:bodyPr/>
                    <a:lstStyle/>
                    <a:p>
                      <a:endParaRPr lang="en-US"/>
                    </a:p>
                  </a:txBody>
                  <a:tcPr/>
                </a:tc>
                <a:extLst>
                  <a:ext uri="{0D108BD9-81ED-4DB2-BD59-A6C34878D82A}">
                    <a16:rowId xmlns:a16="http://schemas.microsoft.com/office/drawing/2014/main" val="4242991445"/>
                  </a:ext>
                </a:extLst>
              </a:tr>
              <a:tr h="457200">
                <a:tc>
                  <a:txBody>
                    <a:bodyPr/>
                    <a:lstStyle/>
                    <a:p>
                      <a:endParaRPr lang="en-US"/>
                    </a:p>
                  </a:txBody>
                  <a:tcPr/>
                </a:tc>
                <a:tc>
                  <a:txBody>
                    <a:bodyPr/>
                    <a:lstStyle/>
                    <a:p>
                      <a:endParaRPr lang="en-US"/>
                    </a:p>
                  </a:txBody>
                  <a:tcPr/>
                </a:tc>
                <a:tc>
                  <a:txBody>
                    <a:bodyPr/>
                    <a:lstStyle/>
                    <a:p>
                      <a:r>
                        <a:rPr lang="en-US" dirty="0"/>
                        <a:t>Brandon Johnson</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73585798"/>
                  </a:ext>
                </a:extLst>
              </a:tr>
            </a:tbl>
          </a:graphicData>
        </a:graphic>
      </p:graphicFrame>
    </p:spTree>
    <p:extLst>
      <p:ext uri="{BB962C8B-B14F-4D97-AF65-F5344CB8AC3E}">
        <p14:creationId xmlns:p14="http://schemas.microsoft.com/office/powerpoint/2010/main" val="3446041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F7BF6E-78F4-B5A2-ED55-A735C901D781}"/>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FE8312-4921-5A7D-25A8-FCC923238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98073-420A-DA29-6515-11EA7E506F52}"/>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New Forms</a:t>
            </a:r>
          </a:p>
        </p:txBody>
      </p:sp>
      <p:sp>
        <p:nvSpPr>
          <p:cNvPr id="1052" name="sketchy line">
            <a:extLst>
              <a:ext uri="{FF2B5EF4-FFF2-40B4-BE49-F238E27FC236}">
                <a16:creationId xmlns:a16="http://schemas.microsoft.com/office/drawing/2014/main" id="{482C2B41-359C-13CC-458A-7628580DE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A2B1A3F-F24C-0AB7-AF16-59C92687B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C07F2CB4-5B98-7A78-C637-E935F5C6C1CF}"/>
              </a:ext>
            </a:extLst>
          </p:cNvPr>
          <p:cNvSpPr txBox="1"/>
          <p:nvPr/>
        </p:nvSpPr>
        <p:spPr>
          <a:xfrm>
            <a:off x="4797494" y="2706624"/>
            <a:ext cx="6755626" cy="2601976"/>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October first has passed which means new laws and forms are in effect – if you haven’t seen the MR new forms video, </a:t>
            </a:r>
            <a:r>
              <a:rPr lang="en-US" sz="1400" dirty="0">
                <a:hlinkClick r:id="rId3"/>
              </a:rPr>
              <a:t>it can be found here. </a:t>
            </a: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04C8B911-EDE4-72FC-40FE-3276754A44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327120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5D3547-5076-62CF-CEE2-5E0D21797DE5}"/>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38E4C326-F960-D522-21F6-D20D9A8E9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82FBDA-092A-CB15-5CC5-40E5A21F685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LEGISLATIVE WRAP UP</a:t>
            </a:r>
          </a:p>
        </p:txBody>
      </p:sp>
      <p:sp>
        <p:nvSpPr>
          <p:cNvPr id="1052" name="sketchy line">
            <a:extLst>
              <a:ext uri="{FF2B5EF4-FFF2-40B4-BE49-F238E27FC236}">
                <a16:creationId xmlns:a16="http://schemas.microsoft.com/office/drawing/2014/main" id="{422C1362-8A01-D7A8-6F57-81FDF9293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0CF3FB6B-B1DA-5CDD-30DE-A01026954F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32AFE915-6DA3-B97C-64E1-C98E8C69BAA7}"/>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Click here to view the Sine Die report from MR</a:t>
            </a:r>
            <a:endParaRPr lang="en-US" sz="1400" dirty="0"/>
          </a:p>
          <a:p>
            <a:pPr marR="0">
              <a:lnSpc>
                <a:spcPct val="90000"/>
              </a:lnSpc>
              <a:spcBef>
                <a:spcPts val="0"/>
              </a:spcBef>
              <a:spcAft>
                <a:spcPts val="800"/>
              </a:spcAft>
            </a:pPr>
            <a:r>
              <a:rPr lang="en-US" sz="1400" dirty="0">
                <a:hlinkClick r:id="rId4"/>
              </a:rPr>
              <a:t>View more here.</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A376B102-3DAA-34E1-A903-8A66612487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6101616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D98A46-8FFE-1F80-F67A-3ED10F85B717}"/>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0109CE-AD6E-0070-B8D4-CA804129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190FE-1C3E-210E-786D-37D380FBBCE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Lower Shore Candidates</a:t>
            </a:r>
          </a:p>
        </p:txBody>
      </p:sp>
      <p:sp>
        <p:nvSpPr>
          <p:cNvPr id="1052" name="sketchy line">
            <a:extLst>
              <a:ext uri="{FF2B5EF4-FFF2-40B4-BE49-F238E27FC236}">
                <a16:creationId xmlns:a16="http://schemas.microsoft.com/office/drawing/2014/main" id="{29C2B4EA-2568-5A0F-9C25-EC202376C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834BA5C-6F3B-E8E0-C8F8-67D420CD0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2A9671C-1EA6-3F1C-6D44-B90B9E56ACB3}"/>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Please use this link to see candidates who have filed for election in State and Local elections. </a:t>
            </a:r>
            <a:endParaRPr lang="en-US" sz="1400" dirty="0"/>
          </a:p>
          <a:p>
            <a:pPr marR="0">
              <a:lnSpc>
                <a:spcPct val="90000"/>
              </a:lnSpc>
              <a:spcBef>
                <a:spcPts val="0"/>
              </a:spcBef>
              <a:spcAft>
                <a:spcPts val="800"/>
              </a:spcAft>
            </a:pPr>
            <a:r>
              <a:rPr lang="en-US" sz="1400" dirty="0"/>
              <a:t>I have been monitoring this site in preparation for this upcoming election year. This is updated twice a day and more have filed in the past few weeks as we approach the filing deadline in February.</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D2AD6B96-3FFB-45EE-5323-875763E86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92790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47ABAE-DAB7-409A-9402-3AC232FB6598}">
  <ds:schemaRefs>
    <ds:schemaRef ds:uri="http://schemas.microsoft.com/sharepoint/v3/contenttype/forms"/>
  </ds:schemaRefs>
</ds:datastoreItem>
</file>

<file path=customXml/itemProps2.xml><?xml version="1.0" encoding="utf-8"?>
<ds:datastoreItem xmlns:ds="http://schemas.openxmlformats.org/officeDocument/2006/customXml" ds:itemID="{DA5C4587-034B-4088-BAB9-1723653E641D}">
  <ds:schemaRefs>
    <ds:schemaRef ds:uri="34a1bb94-67c0-4958-a0ee-1e27c1b00ddc"/>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b1bb9989-b471-480f-be93-2d6b8993a955"/>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262572</TotalTime>
  <Words>1982</Words>
  <Application>Microsoft Office PowerPoint</Application>
  <PresentationFormat>Widescreen</PresentationFormat>
  <Paragraphs>359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Aptos Display</vt:lpstr>
      <vt:lpstr>Arial</vt:lpstr>
      <vt:lpstr>Segoe Sans</vt:lpstr>
      <vt:lpstr>Times New Roman</vt:lpstr>
      <vt:lpstr>Office Theme</vt:lpstr>
      <vt:lpstr>Government Update  </vt:lpstr>
      <vt:lpstr>Wicomico County ADUs </vt:lpstr>
      <vt:lpstr>City of Salisbury ADUs </vt:lpstr>
      <vt:lpstr>Worcester ADUs </vt:lpstr>
      <vt:lpstr>Berlin ADUs </vt:lpstr>
      <vt:lpstr>Wicomico County: Health Department Update </vt:lpstr>
      <vt:lpstr>Wicomico County: Health Department Update </vt:lpstr>
      <vt:lpstr>Links and Maps</vt:lpstr>
      <vt:lpstr>Tawes Tawes Tawes</vt:lpstr>
      <vt:lpstr>Somerset Forest Conservation Taxes</vt:lpstr>
      <vt:lpstr>Worcester County – Broadband Presentation</vt:lpstr>
      <vt:lpstr>Worcester County – Broadband Presentation</vt:lpstr>
      <vt:lpstr>Worcester County – Critical Bay Area Map</vt:lpstr>
      <vt:lpstr>PowerPoint Presentation</vt:lpstr>
      <vt:lpstr>MD REALTOR New Forms</vt:lpstr>
      <vt:lpstr>MD REALTOR LEGISLATIVE WRAP UP</vt:lpstr>
      <vt:lpstr>Lower Shore Candidates</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40</cp:revision>
  <cp:lastPrinted>2025-04-22T18:50:45Z</cp:lastPrinted>
  <dcterms:created xsi:type="dcterms:W3CDTF">2025-04-18T17:10:27Z</dcterms:created>
  <dcterms:modified xsi:type="dcterms:W3CDTF">2026-10-09T20:22:57Z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