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77" r:id="rId5"/>
    <p:sldId id="374" r:id="rId6"/>
    <p:sldId id="375" r:id="rId7"/>
    <p:sldId id="376" r:id="rId8"/>
    <p:sldId id="377" r:id="rId9"/>
    <p:sldId id="378" r:id="rId10"/>
    <p:sldId id="363" r:id="rId11"/>
    <p:sldId id="369" r:id="rId12"/>
    <p:sldId id="337" r:id="rId13"/>
    <p:sldId id="325" r:id="rId14"/>
  </p:sldIdLst>
  <p:sldSz cx="12192000" cy="6858000"/>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02F2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97" autoAdjust="0"/>
    <p:restoredTop sz="94451" autoAdjust="0"/>
  </p:normalViewPr>
  <p:slideViewPr>
    <p:cSldViewPr snapToGrid="0">
      <p:cViewPr varScale="1">
        <p:scale>
          <a:sx n="47" d="100"/>
          <a:sy n="47" d="100"/>
        </p:scale>
        <p:origin x="77" y="99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E28B0D-FAE3-1274-63D7-AB148E1695E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F7C8374-A06C-C2B9-92C9-4E762102E08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5A73F19-C8DE-1E40-47B8-1256EC536409}"/>
              </a:ext>
            </a:extLst>
          </p:cNvPr>
          <p:cNvSpPr>
            <a:spLocks noGrp="1"/>
          </p:cNvSpPr>
          <p:nvPr>
            <p:ph type="dt" sz="half" idx="10"/>
          </p:nvPr>
        </p:nvSpPr>
        <p:spPr/>
        <p:txBody>
          <a:bodyPr/>
          <a:lstStyle/>
          <a:p>
            <a:fld id="{ED1BCC69-A3B3-43F5-AF82-0208D8B33781}" type="datetimeFigureOut">
              <a:rPr lang="en-US" smtClean="0"/>
              <a:t>10/1/2026</a:t>
            </a:fld>
            <a:endParaRPr lang="en-US"/>
          </a:p>
        </p:txBody>
      </p:sp>
      <p:sp>
        <p:nvSpPr>
          <p:cNvPr id="5" name="Footer Placeholder 4">
            <a:extLst>
              <a:ext uri="{FF2B5EF4-FFF2-40B4-BE49-F238E27FC236}">
                <a16:creationId xmlns:a16="http://schemas.microsoft.com/office/drawing/2014/main" id="{A29FFCA1-804A-787A-B4C8-34ADE6A4E76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5F7FE7C-EB96-E7FE-DB5C-AFD073874BDF}"/>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20543597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5FB597-E7D1-3D9F-049A-A1F9261844C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297966C-28CE-457A-B422-63004305BB8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3A2B003-55B3-52C2-7333-8581AF4302D6}"/>
              </a:ext>
            </a:extLst>
          </p:cNvPr>
          <p:cNvSpPr>
            <a:spLocks noGrp="1"/>
          </p:cNvSpPr>
          <p:nvPr>
            <p:ph type="dt" sz="half" idx="10"/>
          </p:nvPr>
        </p:nvSpPr>
        <p:spPr/>
        <p:txBody>
          <a:bodyPr/>
          <a:lstStyle/>
          <a:p>
            <a:fld id="{ED1BCC69-A3B3-43F5-AF82-0208D8B33781}" type="datetimeFigureOut">
              <a:rPr lang="en-US" smtClean="0"/>
              <a:t>10/1/2026</a:t>
            </a:fld>
            <a:endParaRPr lang="en-US"/>
          </a:p>
        </p:txBody>
      </p:sp>
      <p:sp>
        <p:nvSpPr>
          <p:cNvPr id="5" name="Footer Placeholder 4">
            <a:extLst>
              <a:ext uri="{FF2B5EF4-FFF2-40B4-BE49-F238E27FC236}">
                <a16:creationId xmlns:a16="http://schemas.microsoft.com/office/drawing/2014/main" id="{508189D4-38A7-B92A-A18F-620C5DF74D5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1D12DDA-FF0E-C112-52E5-FB9AD6D2221C}"/>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15247360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16A411-00FF-A160-9E8F-A2EA80353EB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8B19C38B-F022-1B22-58F1-01C5737CDB8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703CE45-188F-261F-5036-1290FBCDE25E}"/>
              </a:ext>
            </a:extLst>
          </p:cNvPr>
          <p:cNvSpPr>
            <a:spLocks noGrp="1"/>
          </p:cNvSpPr>
          <p:nvPr>
            <p:ph type="dt" sz="half" idx="10"/>
          </p:nvPr>
        </p:nvSpPr>
        <p:spPr/>
        <p:txBody>
          <a:bodyPr/>
          <a:lstStyle/>
          <a:p>
            <a:fld id="{ED1BCC69-A3B3-43F5-AF82-0208D8B33781}" type="datetimeFigureOut">
              <a:rPr lang="en-US" smtClean="0"/>
              <a:t>10/1/2026</a:t>
            </a:fld>
            <a:endParaRPr lang="en-US"/>
          </a:p>
        </p:txBody>
      </p:sp>
      <p:sp>
        <p:nvSpPr>
          <p:cNvPr id="5" name="Footer Placeholder 4">
            <a:extLst>
              <a:ext uri="{FF2B5EF4-FFF2-40B4-BE49-F238E27FC236}">
                <a16:creationId xmlns:a16="http://schemas.microsoft.com/office/drawing/2014/main" id="{0427236F-496E-DD30-24A9-1D292AF51C7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E411CB-F591-7A74-3DB4-6391D1DE42DC}"/>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31760691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35BD96-8363-65B2-8169-F6D4A4CD96F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BEBCC5A-1CCB-AF8B-403B-DCE749D53A9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3703A8A-7439-E548-C33C-2A0DB4FCCD3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F7D9CA1-2703-5418-49B5-BCAB0FD11745}"/>
              </a:ext>
            </a:extLst>
          </p:cNvPr>
          <p:cNvSpPr>
            <a:spLocks noGrp="1"/>
          </p:cNvSpPr>
          <p:nvPr>
            <p:ph type="dt" sz="half" idx="10"/>
          </p:nvPr>
        </p:nvSpPr>
        <p:spPr/>
        <p:txBody>
          <a:bodyPr/>
          <a:lstStyle/>
          <a:p>
            <a:fld id="{ED1BCC69-A3B3-43F5-AF82-0208D8B33781}" type="datetimeFigureOut">
              <a:rPr lang="en-US" smtClean="0"/>
              <a:t>10/1/2026</a:t>
            </a:fld>
            <a:endParaRPr lang="en-US"/>
          </a:p>
        </p:txBody>
      </p:sp>
      <p:sp>
        <p:nvSpPr>
          <p:cNvPr id="6" name="Footer Placeholder 5">
            <a:extLst>
              <a:ext uri="{FF2B5EF4-FFF2-40B4-BE49-F238E27FC236}">
                <a16:creationId xmlns:a16="http://schemas.microsoft.com/office/drawing/2014/main" id="{62925EA0-DBA0-401D-83DE-D8D03B9D50F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D405804-FA57-9CAD-26C2-B56551F6BB7D}"/>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22352552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3ABFFF-4263-C767-7160-3F05EF35BCE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3FDB9DB-BF67-12C7-BE13-353F67ED711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0CF5D57-C139-6211-72A3-331554D6374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97C8C16-2CFA-E1B9-7A0F-4B14E9D47D9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8A085DD-CDDD-B771-8ADE-5A26FAFA70D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9EC164C-CD3B-8703-D5C2-8EA1C7C6EF39}"/>
              </a:ext>
            </a:extLst>
          </p:cNvPr>
          <p:cNvSpPr>
            <a:spLocks noGrp="1"/>
          </p:cNvSpPr>
          <p:nvPr>
            <p:ph type="dt" sz="half" idx="10"/>
          </p:nvPr>
        </p:nvSpPr>
        <p:spPr/>
        <p:txBody>
          <a:bodyPr/>
          <a:lstStyle/>
          <a:p>
            <a:fld id="{ED1BCC69-A3B3-43F5-AF82-0208D8B33781}" type="datetimeFigureOut">
              <a:rPr lang="en-US" smtClean="0"/>
              <a:t>10/1/2026</a:t>
            </a:fld>
            <a:endParaRPr lang="en-US"/>
          </a:p>
        </p:txBody>
      </p:sp>
      <p:sp>
        <p:nvSpPr>
          <p:cNvPr id="8" name="Footer Placeholder 7">
            <a:extLst>
              <a:ext uri="{FF2B5EF4-FFF2-40B4-BE49-F238E27FC236}">
                <a16:creationId xmlns:a16="http://schemas.microsoft.com/office/drawing/2014/main" id="{A104763B-C7BB-A9D1-C3EE-C45BEF66BC7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18A79BF-77DF-A6B2-D87E-E5BD17D8953F}"/>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29483231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DFE7C6-C9CD-D4A7-C814-EB91F2D4AAE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8FD6BD3-379C-9A1B-58F4-7BADD418E740}"/>
              </a:ext>
            </a:extLst>
          </p:cNvPr>
          <p:cNvSpPr>
            <a:spLocks noGrp="1"/>
          </p:cNvSpPr>
          <p:nvPr>
            <p:ph type="dt" sz="half" idx="10"/>
          </p:nvPr>
        </p:nvSpPr>
        <p:spPr/>
        <p:txBody>
          <a:bodyPr/>
          <a:lstStyle/>
          <a:p>
            <a:fld id="{ED1BCC69-A3B3-43F5-AF82-0208D8B33781}" type="datetimeFigureOut">
              <a:rPr lang="en-US" smtClean="0"/>
              <a:t>10/1/2026</a:t>
            </a:fld>
            <a:endParaRPr lang="en-US"/>
          </a:p>
        </p:txBody>
      </p:sp>
      <p:sp>
        <p:nvSpPr>
          <p:cNvPr id="4" name="Footer Placeholder 3">
            <a:extLst>
              <a:ext uri="{FF2B5EF4-FFF2-40B4-BE49-F238E27FC236}">
                <a16:creationId xmlns:a16="http://schemas.microsoft.com/office/drawing/2014/main" id="{E933F9C1-C699-9CC6-DE04-351A3B97AD7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9D69410-26D2-CE42-5BF0-9668230763CE}"/>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2217407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EF86E24-12F8-3211-2D0E-0D379B2B19A8}"/>
              </a:ext>
            </a:extLst>
          </p:cNvPr>
          <p:cNvSpPr>
            <a:spLocks noGrp="1"/>
          </p:cNvSpPr>
          <p:nvPr>
            <p:ph type="dt" sz="half" idx="10"/>
          </p:nvPr>
        </p:nvSpPr>
        <p:spPr/>
        <p:txBody>
          <a:bodyPr/>
          <a:lstStyle/>
          <a:p>
            <a:fld id="{ED1BCC69-A3B3-43F5-AF82-0208D8B33781}" type="datetimeFigureOut">
              <a:rPr lang="en-US" smtClean="0"/>
              <a:t>10/1/2026</a:t>
            </a:fld>
            <a:endParaRPr lang="en-US"/>
          </a:p>
        </p:txBody>
      </p:sp>
      <p:sp>
        <p:nvSpPr>
          <p:cNvPr id="3" name="Footer Placeholder 2">
            <a:extLst>
              <a:ext uri="{FF2B5EF4-FFF2-40B4-BE49-F238E27FC236}">
                <a16:creationId xmlns:a16="http://schemas.microsoft.com/office/drawing/2014/main" id="{DF39395C-BA4B-C6D2-1032-FA9B5C7C26E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8133B87-CE64-3884-DF7A-DE1492CF22AA}"/>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14907277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3A2CCF-6B26-CC06-EDE9-498D6C121A5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57A3CD7-DA34-CB8C-934F-EBC4A8E120B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49090D9-227E-B45B-950D-5B61F0316DC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469509-D702-7B9C-1B84-9C22CB959126}"/>
              </a:ext>
            </a:extLst>
          </p:cNvPr>
          <p:cNvSpPr>
            <a:spLocks noGrp="1"/>
          </p:cNvSpPr>
          <p:nvPr>
            <p:ph type="dt" sz="half" idx="10"/>
          </p:nvPr>
        </p:nvSpPr>
        <p:spPr/>
        <p:txBody>
          <a:bodyPr/>
          <a:lstStyle/>
          <a:p>
            <a:fld id="{ED1BCC69-A3B3-43F5-AF82-0208D8B33781}" type="datetimeFigureOut">
              <a:rPr lang="en-US" smtClean="0"/>
              <a:t>10/1/2026</a:t>
            </a:fld>
            <a:endParaRPr lang="en-US"/>
          </a:p>
        </p:txBody>
      </p:sp>
      <p:sp>
        <p:nvSpPr>
          <p:cNvPr id="6" name="Footer Placeholder 5">
            <a:extLst>
              <a:ext uri="{FF2B5EF4-FFF2-40B4-BE49-F238E27FC236}">
                <a16:creationId xmlns:a16="http://schemas.microsoft.com/office/drawing/2014/main" id="{2D4002D9-0F09-BFF1-B5BB-21B0457BB26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8210083-7F08-4CFA-CEAC-56EFC6A0A97E}"/>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35058634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698273-A089-A1FF-6872-625A199266B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45B85F2-09AB-9B6C-1B4A-47B518A233A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0A4C61B-0BD2-E5AF-36A2-263AB1A01E6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DA680BD-418B-AA88-C4D6-DE94AB780D3F}"/>
              </a:ext>
            </a:extLst>
          </p:cNvPr>
          <p:cNvSpPr>
            <a:spLocks noGrp="1"/>
          </p:cNvSpPr>
          <p:nvPr>
            <p:ph type="dt" sz="half" idx="10"/>
          </p:nvPr>
        </p:nvSpPr>
        <p:spPr/>
        <p:txBody>
          <a:bodyPr/>
          <a:lstStyle/>
          <a:p>
            <a:fld id="{ED1BCC69-A3B3-43F5-AF82-0208D8B33781}" type="datetimeFigureOut">
              <a:rPr lang="en-US" smtClean="0"/>
              <a:t>10/1/2026</a:t>
            </a:fld>
            <a:endParaRPr lang="en-US"/>
          </a:p>
        </p:txBody>
      </p:sp>
      <p:sp>
        <p:nvSpPr>
          <p:cNvPr id="6" name="Footer Placeholder 5">
            <a:extLst>
              <a:ext uri="{FF2B5EF4-FFF2-40B4-BE49-F238E27FC236}">
                <a16:creationId xmlns:a16="http://schemas.microsoft.com/office/drawing/2014/main" id="{A420F663-F8E8-E973-AAA2-13E26632444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49465FF-E4F4-91FB-FB32-BC25739A5986}"/>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37780877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0DCC30-C926-9BBE-5D9D-A6B101F4146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AC1DE7E-29DC-BDC5-C8B7-75E6BC68617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759EB2B-1908-E5D4-160C-E9126E457DDC}"/>
              </a:ext>
            </a:extLst>
          </p:cNvPr>
          <p:cNvSpPr>
            <a:spLocks noGrp="1"/>
          </p:cNvSpPr>
          <p:nvPr>
            <p:ph type="dt" sz="half" idx="10"/>
          </p:nvPr>
        </p:nvSpPr>
        <p:spPr/>
        <p:txBody>
          <a:bodyPr/>
          <a:lstStyle/>
          <a:p>
            <a:fld id="{ED1BCC69-A3B3-43F5-AF82-0208D8B33781}" type="datetimeFigureOut">
              <a:rPr lang="en-US" smtClean="0"/>
              <a:t>10/1/2026</a:t>
            </a:fld>
            <a:endParaRPr lang="en-US"/>
          </a:p>
        </p:txBody>
      </p:sp>
      <p:sp>
        <p:nvSpPr>
          <p:cNvPr id="5" name="Footer Placeholder 4">
            <a:extLst>
              <a:ext uri="{FF2B5EF4-FFF2-40B4-BE49-F238E27FC236}">
                <a16:creationId xmlns:a16="http://schemas.microsoft.com/office/drawing/2014/main" id="{9780D9F2-BD71-3BCF-B71E-4BD4456858C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716E91A-ADF2-646D-AC84-D709CD75CC0F}"/>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10438473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0209619-2E47-B23A-EF29-AAC4DED695D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6C0C4D1-4123-5E43-FBF3-3BDAA78DEA1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05FBB65-4AFE-13EB-664C-0A8FE865D925}"/>
              </a:ext>
            </a:extLst>
          </p:cNvPr>
          <p:cNvSpPr>
            <a:spLocks noGrp="1"/>
          </p:cNvSpPr>
          <p:nvPr>
            <p:ph type="dt" sz="half" idx="10"/>
          </p:nvPr>
        </p:nvSpPr>
        <p:spPr/>
        <p:txBody>
          <a:bodyPr/>
          <a:lstStyle/>
          <a:p>
            <a:fld id="{ED1BCC69-A3B3-43F5-AF82-0208D8B33781}" type="datetimeFigureOut">
              <a:rPr lang="en-US" smtClean="0"/>
              <a:t>10/1/2026</a:t>
            </a:fld>
            <a:endParaRPr lang="en-US"/>
          </a:p>
        </p:txBody>
      </p:sp>
      <p:sp>
        <p:nvSpPr>
          <p:cNvPr id="5" name="Footer Placeholder 4">
            <a:extLst>
              <a:ext uri="{FF2B5EF4-FFF2-40B4-BE49-F238E27FC236}">
                <a16:creationId xmlns:a16="http://schemas.microsoft.com/office/drawing/2014/main" id="{34874FD1-76B3-1544-D34B-C355F9BDEB9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54DAE80-B594-308F-3305-9BF329B4F79B}"/>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9263567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66D5C49-CA6E-A67A-752D-1CF184CE851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D627878-8A95-C190-645F-1102386C589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CD48414-91A5-056B-FC58-2004C0B7CA8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D1BCC69-A3B3-43F5-AF82-0208D8B33781}" type="datetimeFigureOut">
              <a:rPr lang="en-US" smtClean="0"/>
              <a:t>10/1/2026</a:t>
            </a:fld>
            <a:endParaRPr lang="en-US"/>
          </a:p>
        </p:txBody>
      </p:sp>
      <p:sp>
        <p:nvSpPr>
          <p:cNvPr id="5" name="Footer Placeholder 4">
            <a:extLst>
              <a:ext uri="{FF2B5EF4-FFF2-40B4-BE49-F238E27FC236}">
                <a16:creationId xmlns:a16="http://schemas.microsoft.com/office/drawing/2014/main" id="{31A4D9B0-698C-2058-7A56-C0268B71BAE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4BEC4FC2-3090-40BA-63B2-8CCE3C4FA2F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460D089-1AD8-45B4-B19D-5F88482C056F}" type="slidenum">
              <a:rPr lang="en-US" smtClean="0"/>
              <a:t>‹#›</a:t>
            </a:fld>
            <a:endParaRPr lang="en-US"/>
          </a:p>
        </p:txBody>
      </p:sp>
    </p:spTree>
    <p:extLst>
      <p:ext uri="{BB962C8B-B14F-4D97-AF65-F5344CB8AC3E}">
        <p14:creationId xmlns:p14="http://schemas.microsoft.com/office/powerpoint/2010/main" val="13697212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image" Target="../media/image6.jpg"/><Relationship Id="rId2" Type="http://schemas.openxmlformats.org/officeDocument/2006/relationships/image" Target="../media/image1.gif"/><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coastalassociationofrealtorsmd.growthzoneapp.com/ap/CloudFile/Download/PoodkJEP" TargetMode="External"/><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6.jpg"/><Relationship Id="rId4" Type="http://schemas.openxmlformats.org/officeDocument/2006/relationships/hyperlink" Target="http://206.125.169.9/RealtorStatusReport.html"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www.marylandcomptroller.gov/content/dam/mdcomp/md/reports/research/housing-economy-print.pdf?fbclid=IwY2xjawNffgRleHRuA2FlbQIxMABicmlkETFIVXU5bHdQSUtidHpWemlxAR7dWwZwtD8oY9XeCIHBaMXJ62zhs6GgRqoCjuXX1_LcJdmv8KbRO_LoJUOX7w_aem_K5Cak4DFfEzSyjIsfgtHBg" TargetMode="External"/><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6.jpg"/></Relationships>
</file>

<file path=ppt/slides/_rels/slide10.xml.rels><?xml version="1.0" encoding="UTF-8" standalone="yes"?>
<Relationships xmlns="http://schemas.openxmlformats.org/package/2006/relationships"><Relationship Id="rId3" Type="http://schemas.openxmlformats.org/officeDocument/2006/relationships/hyperlink" Target="https://dhcd.maryland.gov/Documents/Research/Compiled-Report-SHNA-2025.pdf" TargetMode="External"/><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6.jp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417A482-FA67-0599-3124-E59DCDD82E7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6A395CE-58DC-AEEB-175E-4166166A81D4}"/>
              </a:ext>
            </a:extLst>
          </p:cNvPr>
          <p:cNvSpPr>
            <a:spLocks noGrp="1"/>
          </p:cNvSpPr>
          <p:nvPr>
            <p:ph type="title"/>
          </p:nvPr>
        </p:nvSpPr>
        <p:spPr>
          <a:xfrm>
            <a:off x="425673" y="2235200"/>
            <a:ext cx="3200400" cy="2387600"/>
          </a:xfrm>
        </p:spPr>
        <p:txBody>
          <a:bodyPr vert="horz" lIns="91440" tIns="45720" rIns="91440" bIns="45720" rtlCol="0" anchor="b">
            <a:normAutofit/>
          </a:bodyPr>
          <a:lstStyle/>
          <a:p>
            <a:r>
              <a:rPr lang="en-US" sz="4100" b="1" kern="1200" dirty="0">
                <a:solidFill>
                  <a:schemeClr val="tx1"/>
                </a:solidFill>
                <a:latin typeface="+mj-lt"/>
                <a:ea typeface="+mj-ea"/>
                <a:cs typeface="+mj-cs"/>
              </a:rPr>
              <a:t>Government Update</a:t>
            </a:r>
            <a:br>
              <a:rPr lang="en-US" sz="4100" kern="1200" dirty="0">
                <a:solidFill>
                  <a:schemeClr val="tx1"/>
                </a:solidFill>
                <a:latin typeface="+mj-lt"/>
                <a:ea typeface="+mj-ea"/>
                <a:cs typeface="+mj-cs"/>
              </a:rPr>
            </a:br>
            <a:r>
              <a:rPr lang="en-US" sz="4100" kern="1200" dirty="0">
                <a:solidFill>
                  <a:schemeClr val="tx1"/>
                </a:solidFill>
                <a:latin typeface="+mj-lt"/>
                <a:ea typeface="+mj-ea"/>
                <a:cs typeface="+mj-cs"/>
              </a:rPr>
              <a:t> </a:t>
            </a:r>
          </a:p>
        </p:txBody>
      </p:sp>
      <p:pic>
        <p:nvPicPr>
          <p:cNvPr id="17" name="Picture 16" descr="A round yellow and red logo with a person's head and text&#10;&#10;AI-generated content may be incorrect.">
            <a:extLst>
              <a:ext uri="{FF2B5EF4-FFF2-40B4-BE49-F238E27FC236}">
                <a16:creationId xmlns:a16="http://schemas.microsoft.com/office/drawing/2014/main" id="{FCAC7993-C3D7-526D-D7A3-3D8D7FE66A0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02157" y="321733"/>
            <a:ext cx="1539586" cy="1539586"/>
          </a:xfrm>
          <a:prstGeom prst="rect">
            <a:avLst/>
          </a:prstGeom>
        </p:spPr>
      </p:pic>
      <p:pic>
        <p:nvPicPr>
          <p:cNvPr id="24" name="Picture 23" descr="A yellow and black striped emblem&#10;&#10;AI-generated content may be incorrect.">
            <a:extLst>
              <a:ext uri="{FF2B5EF4-FFF2-40B4-BE49-F238E27FC236}">
                <a16:creationId xmlns:a16="http://schemas.microsoft.com/office/drawing/2014/main" id="{44554BC2-88FE-7B3A-6D3A-52B711F596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01034" y="2622301"/>
            <a:ext cx="1538114" cy="1545844"/>
          </a:xfrm>
          <a:prstGeom prst="rect">
            <a:avLst/>
          </a:prstGeom>
        </p:spPr>
      </p:pic>
      <p:pic>
        <p:nvPicPr>
          <p:cNvPr id="43" name="Picture 42" descr="A blue and yellow emblem with a couple of men holding a shield&#10;&#10;AI-generated content may be incorrect.">
            <a:extLst>
              <a:ext uri="{FF2B5EF4-FFF2-40B4-BE49-F238E27FC236}">
                <a16:creationId xmlns:a16="http://schemas.microsoft.com/office/drawing/2014/main" id="{212AA79E-05D3-290A-2A89-874D5D12FC1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58217" y="372291"/>
            <a:ext cx="2638698" cy="2638698"/>
          </a:xfrm>
          <a:prstGeom prst="rect">
            <a:avLst/>
          </a:prstGeom>
        </p:spPr>
      </p:pic>
      <p:pic>
        <p:nvPicPr>
          <p:cNvPr id="41" name="Picture 40">
            <a:extLst>
              <a:ext uri="{FF2B5EF4-FFF2-40B4-BE49-F238E27FC236}">
                <a16:creationId xmlns:a16="http://schemas.microsoft.com/office/drawing/2014/main" id="{1E5FD498-A1FF-5C5D-871A-63C9C0848101}"/>
              </a:ext>
            </a:extLst>
          </p:cNvPr>
          <p:cNvPicPr>
            <a:picLocks noChangeAspect="1"/>
          </p:cNvPicPr>
          <p:nvPr/>
        </p:nvPicPr>
        <p:blipFill>
          <a:blip r:embed="rId5"/>
          <a:stretch>
            <a:fillRect/>
          </a:stretch>
        </p:blipFill>
        <p:spPr>
          <a:xfrm>
            <a:off x="5434598" y="4934736"/>
            <a:ext cx="1318296" cy="1545336"/>
          </a:xfrm>
          <a:prstGeom prst="rect">
            <a:avLst/>
          </a:prstGeom>
        </p:spPr>
      </p:pic>
      <p:cxnSp>
        <p:nvCxnSpPr>
          <p:cNvPr id="48" name="Straight Connector 47">
            <a:extLst>
              <a:ext uri="{FF2B5EF4-FFF2-40B4-BE49-F238E27FC236}">
                <a16:creationId xmlns:a16="http://schemas.microsoft.com/office/drawing/2014/main" id="{DC034BB4-8B50-4484-85C4-0CE4699284D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30662" y="0"/>
            <a:ext cx="0" cy="6858000"/>
          </a:xfrm>
          <a:prstGeom prst="line">
            <a:avLst/>
          </a:prstGeom>
          <a:ln w="3810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81B200F7-B57A-4824-BB91-B6624450A5A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3627" y="2228770"/>
            <a:ext cx="2877035"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1902062F-7F47-41E5-8574-2D1492D58ED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30661" y="3429000"/>
            <a:ext cx="466344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FA92245C-961F-47D5-9691-272D28692D4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3627" y="4568202"/>
            <a:ext cx="2877035"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4" name="Picture 3" descr="A logo with blue and red stars&#10;&#10;AI-generated content may be incorrect.">
            <a:extLst>
              <a:ext uri="{FF2B5EF4-FFF2-40B4-BE49-F238E27FC236}">
                <a16:creationId xmlns:a16="http://schemas.microsoft.com/office/drawing/2014/main" id="{74D1DC9A-2456-8B91-4757-CBCF1E62A31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79080" y="3977534"/>
            <a:ext cx="3996972" cy="2248296"/>
          </a:xfrm>
          <a:prstGeom prst="rect">
            <a:avLst/>
          </a:prstGeom>
        </p:spPr>
      </p:pic>
      <p:pic>
        <p:nvPicPr>
          <p:cNvPr id="7" name="Picture 6" descr="A logo for a party&#10;&#10;AI-generated content may be incorrect.">
            <a:extLst>
              <a:ext uri="{FF2B5EF4-FFF2-40B4-BE49-F238E27FC236}">
                <a16:creationId xmlns:a16="http://schemas.microsoft.com/office/drawing/2014/main" id="{70609161-8A6C-9041-BCE8-DB03EFFA6CA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35928" y="56094"/>
            <a:ext cx="1579730" cy="747739"/>
          </a:xfrm>
          <a:prstGeom prst="rect">
            <a:avLst/>
          </a:prstGeom>
        </p:spPr>
      </p:pic>
    </p:spTree>
    <p:extLst>
      <p:ext uri="{BB962C8B-B14F-4D97-AF65-F5344CB8AC3E}">
        <p14:creationId xmlns:p14="http://schemas.microsoft.com/office/powerpoint/2010/main" val="10514350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050AD42-B3E7-72FC-994F-A0485CFA7C69}"/>
            </a:ext>
          </a:extLst>
        </p:cNvPr>
        <p:cNvGrpSpPr/>
        <p:nvPr/>
      </p:nvGrpSpPr>
      <p:grpSpPr>
        <a:xfrm>
          <a:off x="0" y="0"/>
          <a:ext cx="0" cy="0"/>
          <a:chOff x="0" y="0"/>
          <a:chExt cx="0" cy="0"/>
        </a:xfrm>
      </p:grpSpPr>
      <p:sp useBgFill="1">
        <p:nvSpPr>
          <p:cNvPr id="45" name="Rectangle 44">
            <a:extLst>
              <a:ext uri="{FF2B5EF4-FFF2-40B4-BE49-F238E27FC236}">
                <a16:creationId xmlns:a16="http://schemas.microsoft.com/office/drawing/2014/main" id="{B26777DB-B578-09FD-1391-727D3A47D3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4A0E972-4780-4E31-A456-4D793C3DB849}"/>
              </a:ext>
            </a:extLst>
          </p:cNvPr>
          <p:cNvSpPr>
            <a:spLocks noGrp="1"/>
          </p:cNvSpPr>
          <p:nvPr>
            <p:ph type="title"/>
          </p:nvPr>
        </p:nvSpPr>
        <p:spPr>
          <a:xfrm>
            <a:off x="572493" y="238539"/>
            <a:ext cx="11018520" cy="1434415"/>
          </a:xfrm>
        </p:spPr>
        <p:txBody>
          <a:bodyPr vert="horz" lIns="91440" tIns="45720" rIns="91440" bIns="45720" rtlCol="0" anchor="b">
            <a:normAutofit/>
          </a:bodyPr>
          <a:lstStyle/>
          <a:p>
            <a:r>
              <a:rPr lang="en-US" sz="4600" dirty="0"/>
              <a:t>Wicomico</a:t>
            </a:r>
          </a:p>
        </p:txBody>
      </p:sp>
      <p:sp>
        <p:nvSpPr>
          <p:cNvPr id="47" name="sketchy line">
            <a:extLst>
              <a:ext uri="{FF2B5EF4-FFF2-40B4-BE49-F238E27FC236}">
                <a16:creationId xmlns:a16="http://schemas.microsoft.com/office/drawing/2014/main" id="{829D1FE4-173F-FD12-3AB1-37DA3E41A5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2379F077-A912-E54A-ABBC-E1EC967416FC}"/>
              </a:ext>
            </a:extLst>
          </p:cNvPr>
          <p:cNvSpPr txBox="1"/>
          <p:nvPr/>
        </p:nvSpPr>
        <p:spPr>
          <a:xfrm>
            <a:off x="572493" y="2071316"/>
            <a:ext cx="6713552" cy="4119172"/>
          </a:xfrm>
          <a:prstGeom prst="rect">
            <a:avLst/>
          </a:prstGeom>
        </p:spPr>
        <p:txBody>
          <a:bodyPr vert="horz" lIns="91440" tIns="45720" rIns="91440" bIns="45720" rtlCol="0" anchor="t">
            <a:normAutofit/>
          </a:bodyPr>
          <a:lstStyle/>
          <a:p>
            <a:pPr>
              <a:lnSpc>
                <a:spcPct val="90000"/>
              </a:lnSpc>
              <a:spcAft>
                <a:spcPts val="600"/>
              </a:spcAft>
            </a:pPr>
            <a:endParaRPr lang="en-US" sz="1200" dirty="0"/>
          </a:p>
          <a:p>
            <a:pPr marL="171450" indent="-171450">
              <a:lnSpc>
                <a:spcPct val="90000"/>
              </a:lnSpc>
              <a:spcAft>
                <a:spcPts val="600"/>
              </a:spcAft>
              <a:buFont typeface="Arial" panose="020B0604020202020204" pitchFamily="34" charset="0"/>
              <a:buChar char="•"/>
            </a:pPr>
            <a:endParaRPr lang="en-US" sz="1200" dirty="0"/>
          </a:p>
          <a:p>
            <a:pPr marL="171450" indent="-171450">
              <a:lnSpc>
                <a:spcPct val="90000"/>
              </a:lnSpc>
              <a:spcAft>
                <a:spcPts val="600"/>
              </a:spcAft>
              <a:buFont typeface="Arial" panose="020B0604020202020204" pitchFamily="34" charset="0"/>
              <a:buChar char="•"/>
            </a:pPr>
            <a:endParaRPr lang="en-US" sz="1000" dirty="0"/>
          </a:p>
          <a:p>
            <a:pPr>
              <a:lnSpc>
                <a:spcPct val="90000"/>
              </a:lnSpc>
              <a:spcAft>
                <a:spcPts val="600"/>
              </a:spcAft>
            </a:pPr>
            <a:endParaRPr lang="en-US" sz="1000" dirty="0"/>
          </a:p>
        </p:txBody>
      </p:sp>
      <p:sp>
        <p:nvSpPr>
          <p:cNvPr id="6" name="Rectangle 1">
            <a:extLst>
              <a:ext uri="{FF2B5EF4-FFF2-40B4-BE49-F238E27FC236}">
                <a16:creationId xmlns:a16="http://schemas.microsoft.com/office/drawing/2014/main" id="{5153CB40-E982-9465-A5B4-78BA1BCFE21B}"/>
              </a:ext>
            </a:extLst>
          </p:cNvPr>
          <p:cNvSpPr>
            <a:spLocks noChangeArrowheads="1"/>
          </p:cNvSpPr>
          <p:nvPr/>
        </p:nvSpPr>
        <p:spPr bwMode="auto">
          <a:xfrm>
            <a:off x="4801206" y="4495568"/>
            <a:ext cx="7228299" cy="1905232"/>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 anchorCtr="0" compatLnSpc="1">
            <a:prstTxWarp prst="textNoShape">
              <a:avLst/>
            </a:prstTxWarp>
            <a:normAutofit/>
          </a:bodyPr>
          <a:lstStyle/>
          <a:p>
            <a:pPr marR="0" lvl="0" fontAlgn="base">
              <a:lnSpc>
                <a:spcPct val="90000"/>
              </a:lnSpc>
              <a:spcBef>
                <a:spcPct val="0"/>
              </a:spcBef>
              <a:spcAft>
                <a:spcPts val="600"/>
              </a:spcAft>
              <a:buClrTx/>
              <a:buSzTx/>
              <a:tabLst/>
            </a:pPr>
            <a:endParaRPr kumimoji="0" lang="en-US" altLang="en-US" sz="700" b="0" i="0" u="none" strike="noStrike" cap="none" normalizeH="0" baseline="0" dirty="0">
              <a:ln>
                <a:noFill/>
              </a:ln>
              <a:effectLst/>
            </a:endParaRPr>
          </a:p>
        </p:txBody>
      </p:sp>
      <p:sp>
        <p:nvSpPr>
          <p:cNvPr id="3" name="TextBox 2">
            <a:extLst>
              <a:ext uri="{FF2B5EF4-FFF2-40B4-BE49-F238E27FC236}">
                <a16:creationId xmlns:a16="http://schemas.microsoft.com/office/drawing/2014/main" id="{73713016-8C9D-1346-197C-800488C7C88A}"/>
              </a:ext>
            </a:extLst>
          </p:cNvPr>
          <p:cNvSpPr txBox="1"/>
          <p:nvPr/>
        </p:nvSpPr>
        <p:spPr>
          <a:xfrm>
            <a:off x="572493" y="2071316"/>
            <a:ext cx="6713552" cy="4119172"/>
          </a:xfrm>
          <a:prstGeom prst="rect">
            <a:avLst/>
          </a:prstGeom>
        </p:spPr>
        <p:txBody>
          <a:bodyPr vert="horz" lIns="91440" tIns="45720" rIns="91440" bIns="45720" rtlCol="0" anchor="t">
            <a:normAutofit/>
          </a:bodyPr>
          <a:lstStyle/>
          <a:p>
            <a:pPr marR="0">
              <a:lnSpc>
                <a:spcPct val="90000"/>
              </a:lnSpc>
              <a:spcBef>
                <a:spcPts val="0"/>
              </a:spcBef>
              <a:spcAft>
                <a:spcPts val="800"/>
              </a:spcAft>
            </a:pPr>
            <a:endParaRPr lang="en-US" sz="1200" dirty="0"/>
          </a:p>
          <a:p>
            <a:pPr marR="0">
              <a:lnSpc>
                <a:spcPct val="90000"/>
              </a:lnSpc>
              <a:spcBef>
                <a:spcPts val="0"/>
              </a:spcBef>
              <a:spcAft>
                <a:spcPts val="800"/>
              </a:spcAft>
            </a:pPr>
            <a:endParaRPr lang="en-US" sz="1200" dirty="0">
              <a:effectLst/>
            </a:endParaRPr>
          </a:p>
        </p:txBody>
      </p:sp>
      <p:pic>
        <p:nvPicPr>
          <p:cNvPr id="7" name="Picture 6" descr="A logo for a party&#10;&#10;AI-generated content may be incorrect.">
            <a:extLst>
              <a:ext uri="{FF2B5EF4-FFF2-40B4-BE49-F238E27FC236}">
                <a16:creationId xmlns:a16="http://schemas.microsoft.com/office/drawing/2014/main" id="{95E22E57-1BA8-27A9-9384-9F0D303A110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49776" y="5935214"/>
            <a:ext cx="1579730" cy="747739"/>
          </a:xfrm>
          <a:prstGeom prst="rect">
            <a:avLst/>
          </a:prstGeom>
        </p:spPr>
      </p:pic>
      <p:sp>
        <p:nvSpPr>
          <p:cNvPr id="10" name="TextBox 9">
            <a:extLst>
              <a:ext uri="{FF2B5EF4-FFF2-40B4-BE49-F238E27FC236}">
                <a16:creationId xmlns:a16="http://schemas.microsoft.com/office/drawing/2014/main" id="{A385AACB-6519-F916-2865-A03BBA3DCBC1}"/>
              </a:ext>
            </a:extLst>
          </p:cNvPr>
          <p:cNvSpPr txBox="1"/>
          <p:nvPr/>
        </p:nvSpPr>
        <p:spPr>
          <a:xfrm>
            <a:off x="6839211" y="4233797"/>
            <a:ext cx="5190294" cy="646331"/>
          </a:xfrm>
          <a:prstGeom prst="rect">
            <a:avLst/>
          </a:prstGeom>
          <a:noFill/>
        </p:spPr>
        <p:txBody>
          <a:bodyPr wrap="square" rtlCol="0">
            <a:spAutoFit/>
          </a:bodyPr>
          <a:lstStyle/>
          <a:p>
            <a:endParaRPr lang="en-US" dirty="0"/>
          </a:p>
          <a:p>
            <a:endParaRPr lang="en-US" dirty="0"/>
          </a:p>
        </p:txBody>
      </p:sp>
      <p:sp>
        <p:nvSpPr>
          <p:cNvPr id="4" name="TextBox 3">
            <a:extLst>
              <a:ext uri="{FF2B5EF4-FFF2-40B4-BE49-F238E27FC236}">
                <a16:creationId xmlns:a16="http://schemas.microsoft.com/office/drawing/2014/main" id="{9B1346BC-4496-82CC-948C-BFA594E6CF09}"/>
              </a:ext>
            </a:extLst>
          </p:cNvPr>
          <p:cNvSpPr txBox="1"/>
          <p:nvPr/>
        </p:nvSpPr>
        <p:spPr>
          <a:xfrm>
            <a:off x="572492" y="1786973"/>
            <a:ext cx="8979505" cy="3693319"/>
          </a:xfrm>
          <a:prstGeom prst="rect">
            <a:avLst/>
          </a:prstGeom>
          <a:noFill/>
        </p:spPr>
        <p:txBody>
          <a:bodyPr wrap="square" rtlCol="0">
            <a:spAutoFit/>
          </a:bodyPr>
          <a:lstStyle/>
          <a:p>
            <a:pPr marL="285750" indent="-285750">
              <a:buFontTx/>
              <a:buChar char="-"/>
            </a:pPr>
            <a:r>
              <a:rPr lang="en-US" dirty="0"/>
              <a:t>The County Council has passed legislation to establish a 100% tax credit on real property for Salisbury Neighborhood Housing if</a:t>
            </a:r>
          </a:p>
          <a:p>
            <a:pPr marL="742950" lvl="1" indent="-285750">
              <a:buFontTx/>
              <a:buChar char="-"/>
            </a:pPr>
            <a:r>
              <a:rPr lang="en-US" dirty="0"/>
              <a:t>The property is owned with the intention to transfer for affordable ownership</a:t>
            </a:r>
          </a:p>
          <a:p>
            <a:pPr marL="742950" lvl="1" indent="-285750">
              <a:buFontTx/>
              <a:buChar char="-"/>
            </a:pPr>
            <a:r>
              <a:rPr lang="en-US" dirty="0"/>
              <a:t>Is transferred to a private citizen</a:t>
            </a:r>
          </a:p>
          <a:p>
            <a:pPr marL="742950" lvl="1" indent="-285750">
              <a:buFontTx/>
              <a:buChar char="-"/>
            </a:pPr>
            <a:r>
              <a:rPr lang="en-US" dirty="0"/>
              <a:t>Is not occupied by the administration</a:t>
            </a:r>
          </a:p>
          <a:p>
            <a:pPr marL="742950" lvl="1" indent="-285750">
              <a:buFontTx/>
              <a:buChar char="-"/>
            </a:pPr>
            <a:r>
              <a:rPr lang="en-US" dirty="0"/>
              <a:t>Qualifies as real property</a:t>
            </a:r>
          </a:p>
          <a:p>
            <a:endParaRPr lang="en-US" dirty="0"/>
          </a:p>
          <a:p>
            <a:endParaRPr lang="en-US" dirty="0"/>
          </a:p>
          <a:p>
            <a:endParaRPr lang="en-US" dirty="0"/>
          </a:p>
          <a:p>
            <a:endParaRPr lang="en-US" b="1" dirty="0"/>
          </a:p>
          <a:p>
            <a:endParaRPr lang="en-US" dirty="0"/>
          </a:p>
          <a:p>
            <a:endParaRPr lang="en-US" dirty="0"/>
          </a:p>
          <a:p>
            <a:endParaRPr lang="en-US" dirty="0"/>
          </a:p>
        </p:txBody>
      </p:sp>
    </p:spTree>
    <p:extLst>
      <p:ext uri="{BB962C8B-B14F-4D97-AF65-F5344CB8AC3E}">
        <p14:creationId xmlns:p14="http://schemas.microsoft.com/office/powerpoint/2010/main" val="10935622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A7BDA0B-D2DC-FBCA-FDEB-CFB9366B4C7F}"/>
            </a:ext>
          </a:extLst>
        </p:cNvPr>
        <p:cNvGrpSpPr/>
        <p:nvPr/>
      </p:nvGrpSpPr>
      <p:grpSpPr>
        <a:xfrm>
          <a:off x="0" y="0"/>
          <a:ext cx="0" cy="0"/>
          <a:chOff x="0" y="0"/>
          <a:chExt cx="0" cy="0"/>
        </a:xfrm>
      </p:grpSpPr>
      <p:sp useBgFill="1">
        <p:nvSpPr>
          <p:cNvPr id="45" name="Rectangle 44">
            <a:extLst>
              <a:ext uri="{FF2B5EF4-FFF2-40B4-BE49-F238E27FC236}">
                <a16:creationId xmlns:a16="http://schemas.microsoft.com/office/drawing/2014/main" id="{1CE384B0-8219-B6CC-84FD-100C2FDB32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B812A90-E02D-E7B4-B074-BC82FC5DF8FF}"/>
              </a:ext>
            </a:extLst>
          </p:cNvPr>
          <p:cNvSpPr>
            <a:spLocks noGrp="1"/>
          </p:cNvSpPr>
          <p:nvPr>
            <p:ph type="title"/>
          </p:nvPr>
        </p:nvSpPr>
        <p:spPr>
          <a:xfrm>
            <a:off x="572493" y="238539"/>
            <a:ext cx="11018520" cy="1434415"/>
          </a:xfrm>
        </p:spPr>
        <p:txBody>
          <a:bodyPr vert="horz" lIns="91440" tIns="45720" rIns="91440" bIns="45720" rtlCol="0" anchor="b">
            <a:normAutofit/>
          </a:bodyPr>
          <a:lstStyle/>
          <a:p>
            <a:r>
              <a:rPr lang="en-US" sz="4600" b="1" dirty="0">
                <a:effectLst/>
              </a:rPr>
              <a:t>GAD Institute</a:t>
            </a:r>
            <a:endParaRPr lang="en-US" sz="4600" dirty="0"/>
          </a:p>
        </p:txBody>
      </p:sp>
      <p:sp>
        <p:nvSpPr>
          <p:cNvPr id="47" name="sketchy line">
            <a:extLst>
              <a:ext uri="{FF2B5EF4-FFF2-40B4-BE49-F238E27FC236}">
                <a16:creationId xmlns:a16="http://schemas.microsoft.com/office/drawing/2014/main" id="{2DD59AC5-5B05-AA47-3974-7ADEF3E405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C80C4C-6986-0F2C-E388-CE5E738AFFE9}"/>
              </a:ext>
            </a:extLst>
          </p:cNvPr>
          <p:cNvSpPr txBox="1"/>
          <p:nvPr/>
        </p:nvSpPr>
        <p:spPr>
          <a:xfrm>
            <a:off x="572493" y="2071316"/>
            <a:ext cx="6713552" cy="4119172"/>
          </a:xfrm>
          <a:prstGeom prst="rect">
            <a:avLst/>
          </a:prstGeom>
        </p:spPr>
        <p:txBody>
          <a:bodyPr vert="horz" lIns="91440" tIns="45720" rIns="91440" bIns="45720" rtlCol="0" anchor="t">
            <a:normAutofit/>
          </a:bodyPr>
          <a:lstStyle/>
          <a:p>
            <a:pPr>
              <a:lnSpc>
                <a:spcPct val="90000"/>
              </a:lnSpc>
              <a:spcAft>
                <a:spcPts val="600"/>
              </a:spcAft>
            </a:pPr>
            <a:endParaRPr lang="en-US" sz="1200" dirty="0"/>
          </a:p>
          <a:p>
            <a:pPr marL="171450" indent="-171450">
              <a:lnSpc>
                <a:spcPct val="90000"/>
              </a:lnSpc>
              <a:spcAft>
                <a:spcPts val="600"/>
              </a:spcAft>
              <a:buFont typeface="Arial" panose="020B0604020202020204" pitchFamily="34" charset="0"/>
              <a:buChar char="•"/>
            </a:pPr>
            <a:endParaRPr lang="en-US" sz="1200" dirty="0"/>
          </a:p>
          <a:p>
            <a:pPr marL="171450" indent="-171450">
              <a:lnSpc>
                <a:spcPct val="90000"/>
              </a:lnSpc>
              <a:spcAft>
                <a:spcPts val="600"/>
              </a:spcAft>
              <a:buFont typeface="Arial" panose="020B0604020202020204" pitchFamily="34" charset="0"/>
              <a:buChar char="•"/>
            </a:pPr>
            <a:endParaRPr lang="en-US" sz="1000" dirty="0"/>
          </a:p>
          <a:p>
            <a:pPr>
              <a:lnSpc>
                <a:spcPct val="90000"/>
              </a:lnSpc>
              <a:spcAft>
                <a:spcPts val="600"/>
              </a:spcAft>
            </a:pPr>
            <a:endParaRPr lang="en-US" sz="1000" dirty="0"/>
          </a:p>
        </p:txBody>
      </p:sp>
      <p:sp>
        <p:nvSpPr>
          <p:cNvPr id="6" name="Rectangle 1">
            <a:extLst>
              <a:ext uri="{FF2B5EF4-FFF2-40B4-BE49-F238E27FC236}">
                <a16:creationId xmlns:a16="http://schemas.microsoft.com/office/drawing/2014/main" id="{6276FA13-0A8E-4967-EE0B-CDEBAC04689E}"/>
              </a:ext>
            </a:extLst>
          </p:cNvPr>
          <p:cNvSpPr>
            <a:spLocks noChangeArrowheads="1"/>
          </p:cNvSpPr>
          <p:nvPr/>
        </p:nvSpPr>
        <p:spPr bwMode="auto">
          <a:xfrm>
            <a:off x="4801206" y="4495568"/>
            <a:ext cx="7228299" cy="1905232"/>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 anchorCtr="0" compatLnSpc="1">
            <a:prstTxWarp prst="textNoShape">
              <a:avLst/>
            </a:prstTxWarp>
            <a:normAutofit/>
          </a:bodyPr>
          <a:lstStyle/>
          <a:p>
            <a:pPr marR="0" lvl="0" fontAlgn="base">
              <a:lnSpc>
                <a:spcPct val="90000"/>
              </a:lnSpc>
              <a:spcBef>
                <a:spcPct val="0"/>
              </a:spcBef>
              <a:spcAft>
                <a:spcPts val="600"/>
              </a:spcAft>
              <a:buClrTx/>
              <a:buSzTx/>
              <a:tabLst/>
            </a:pPr>
            <a:endParaRPr kumimoji="0" lang="en-US" altLang="en-US" sz="700" b="0" i="0" u="none" strike="noStrike" cap="none" normalizeH="0" baseline="0" dirty="0">
              <a:ln>
                <a:noFill/>
              </a:ln>
              <a:effectLst/>
            </a:endParaRPr>
          </a:p>
        </p:txBody>
      </p:sp>
      <p:sp>
        <p:nvSpPr>
          <p:cNvPr id="3" name="TextBox 2">
            <a:extLst>
              <a:ext uri="{FF2B5EF4-FFF2-40B4-BE49-F238E27FC236}">
                <a16:creationId xmlns:a16="http://schemas.microsoft.com/office/drawing/2014/main" id="{A5A66529-1521-FB45-FDB0-97C95B77C050}"/>
              </a:ext>
            </a:extLst>
          </p:cNvPr>
          <p:cNvSpPr txBox="1"/>
          <p:nvPr/>
        </p:nvSpPr>
        <p:spPr>
          <a:xfrm>
            <a:off x="572493" y="2071316"/>
            <a:ext cx="6713552" cy="4119172"/>
          </a:xfrm>
          <a:prstGeom prst="rect">
            <a:avLst/>
          </a:prstGeom>
        </p:spPr>
        <p:txBody>
          <a:bodyPr vert="horz" lIns="91440" tIns="45720" rIns="91440" bIns="45720" rtlCol="0" anchor="t">
            <a:normAutofit/>
          </a:bodyPr>
          <a:lstStyle/>
          <a:p>
            <a:pPr marR="0">
              <a:lnSpc>
                <a:spcPct val="90000"/>
              </a:lnSpc>
              <a:spcBef>
                <a:spcPts val="0"/>
              </a:spcBef>
              <a:spcAft>
                <a:spcPts val="800"/>
              </a:spcAft>
            </a:pPr>
            <a:endParaRPr lang="en-US" sz="1200" dirty="0"/>
          </a:p>
          <a:p>
            <a:pPr marR="0">
              <a:lnSpc>
                <a:spcPct val="90000"/>
              </a:lnSpc>
              <a:spcBef>
                <a:spcPts val="0"/>
              </a:spcBef>
              <a:spcAft>
                <a:spcPts val="800"/>
              </a:spcAft>
            </a:pPr>
            <a:endParaRPr lang="en-US" sz="1200" dirty="0">
              <a:effectLst/>
            </a:endParaRPr>
          </a:p>
        </p:txBody>
      </p:sp>
      <p:pic>
        <p:nvPicPr>
          <p:cNvPr id="7" name="Picture 6" descr="A logo for a party&#10;&#10;AI-generated content may be incorrect.">
            <a:extLst>
              <a:ext uri="{FF2B5EF4-FFF2-40B4-BE49-F238E27FC236}">
                <a16:creationId xmlns:a16="http://schemas.microsoft.com/office/drawing/2014/main" id="{097EDF65-89F7-DEC9-AAFF-E151D748C1D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49776" y="5935214"/>
            <a:ext cx="1579730" cy="747739"/>
          </a:xfrm>
          <a:prstGeom prst="rect">
            <a:avLst/>
          </a:prstGeom>
        </p:spPr>
      </p:pic>
      <p:sp>
        <p:nvSpPr>
          <p:cNvPr id="10" name="TextBox 9">
            <a:extLst>
              <a:ext uri="{FF2B5EF4-FFF2-40B4-BE49-F238E27FC236}">
                <a16:creationId xmlns:a16="http://schemas.microsoft.com/office/drawing/2014/main" id="{4A618FDA-F265-3F1E-4B6D-FFC30C16759E}"/>
              </a:ext>
            </a:extLst>
          </p:cNvPr>
          <p:cNvSpPr txBox="1"/>
          <p:nvPr/>
        </p:nvSpPr>
        <p:spPr>
          <a:xfrm>
            <a:off x="6839211" y="4233797"/>
            <a:ext cx="5190294" cy="646331"/>
          </a:xfrm>
          <a:prstGeom prst="rect">
            <a:avLst/>
          </a:prstGeom>
          <a:noFill/>
        </p:spPr>
        <p:txBody>
          <a:bodyPr wrap="square" rtlCol="0">
            <a:spAutoFit/>
          </a:bodyPr>
          <a:lstStyle/>
          <a:p>
            <a:endParaRPr lang="en-US" dirty="0"/>
          </a:p>
          <a:p>
            <a:endParaRPr lang="en-US" dirty="0"/>
          </a:p>
        </p:txBody>
      </p:sp>
      <p:sp>
        <p:nvSpPr>
          <p:cNvPr id="4" name="TextBox 3">
            <a:extLst>
              <a:ext uri="{FF2B5EF4-FFF2-40B4-BE49-F238E27FC236}">
                <a16:creationId xmlns:a16="http://schemas.microsoft.com/office/drawing/2014/main" id="{CDE73613-3799-7EAB-B4E4-1587098C3E0E}"/>
              </a:ext>
            </a:extLst>
          </p:cNvPr>
          <p:cNvSpPr txBox="1"/>
          <p:nvPr/>
        </p:nvSpPr>
        <p:spPr>
          <a:xfrm>
            <a:off x="572492" y="1786973"/>
            <a:ext cx="8979505" cy="4247317"/>
          </a:xfrm>
          <a:prstGeom prst="rect">
            <a:avLst/>
          </a:prstGeom>
          <a:noFill/>
        </p:spPr>
        <p:txBody>
          <a:bodyPr wrap="square" rtlCol="0">
            <a:spAutoFit/>
          </a:bodyPr>
          <a:lstStyle/>
          <a:p>
            <a:r>
              <a:rPr lang="en-US" dirty="0"/>
              <a:t>Day 1: </a:t>
            </a:r>
          </a:p>
          <a:p>
            <a:endParaRPr lang="en-US" dirty="0"/>
          </a:p>
          <a:p>
            <a:r>
              <a:rPr lang="en-US" dirty="0"/>
              <a:t>GAD Roundtable Discussion</a:t>
            </a:r>
          </a:p>
          <a:p>
            <a:pPr marL="285750" indent="-285750">
              <a:buFontTx/>
              <a:buChar char="-"/>
            </a:pPr>
            <a:r>
              <a:rPr lang="en-US" dirty="0"/>
              <a:t>A NAR staple, this allows GADs to walk to the mic and ask their colleagues specific questions. Be thankful we aren’t in California or Illinois where new taxes and tough rent control measures are enacted, as these topics took much of the time. </a:t>
            </a:r>
          </a:p>
          <a:p>
            <a:pPr marL="285750" indent="-285750">
              <a:buFontTx/>
              <a:buChar char="-"/>
            </a:pPr>
            <a:endParaRPr lang="en-US" dirty="0"/>
          </a:p>
          <a:p>
            <a:pPr marL="285750" indent="-285750">
              <a:buFontTx/>
              <a:buChar char="-"/>
            </a:pPr>
            <a:endParaRPr lang="en-US" dirty="0"/>
          </a:p>
          <a:p>
            <a:endParaRPr lang="en-US" dirty="0"/>
          </a:p>
          <a:p>
            <a:endParaRPr lang="en-US" dirty="0"/>
          </a:p>
          <a:p>
            <a:endParaRPr lang="en-US" dirty="0"/>
          </a:p>
          <a:p>
            <a:endParaRPr lang="en-US" b="1" dirty="0"/>
          </a:p>
          <a:p>
            <a:endParaRPr lang="en-US" dirty="0"/>
          </a:p>
          <a:p>
            <a:endParaRPr lang="en-US" dirty="0"/>
          </a:p>
          <a:p>
            <a:endParaRPr lang="en-US" dirty="0"/>
          </a:p>
        </p:txBody>
      </p:sp>
    </p:spTree>
    <p:extLst>
      <p:ext uri="{BB962C8B-B14F-4D97-AF65-F5344CB8AC3E}">
        <p14:creationId xmlns:p14="http://schemas.microsoft.com/office/powerpoint/2010/main" val="36666315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3C64D14-16EA-9620-7AEE-DAE42FB055C4}"/>
            </a:ext>
          </a:extLst>
        </p:cNvPr>
        <p:cNvGrpSpPr/>
        <p:nvPr/>
      </p:nvGrpSpPr>
      <p:grpSpPr>
        <a:xfrm>
          <a:off x="0" y="0"/>
          <a:ext cx="0" cy="0"/>
          <a:chOff x="0" y="0"/>
          <a:chExt cx="0" cy="0"/>
        </a:xfrm>
      </p:grpSpPr>
      <p:sp useBgFill="1">
        <p:nvSpPr>
          <p:cNvPr id="45" name="Rectangle 44">
            <a:extLst>
              <a:ext uri="{FF2B5EF4-FFF2-40B4-BE49-F238E27FC236}">
                <a16:creationId xmlns:a16="http://schemas.microsoft.com/office/drawing/2014/main" id="{A029D130-5859-063E-8715-85DCC3F4E3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228071F-FB8E-B49E-F281-A400EBB1B932}"/>
              </a:ext>
            </a:extLst>
          </p:cNvPr>
          <p:cNvSpPr>
            <a:spLocks noGrp="1"/>
          </p:cNvSpPr>
          <p:nvPr>
            <p:ph type="title"/>
          </p:nvPr>
        </p:nvSpPr>
        <p:spPr>
          <a:xfrm>
            <a:off x="572493" y="238539"/>
            <a:ext cx="11018520" cy="1434415"/>
          </a:xfrm>
        </p:spPr>
        <p:txBody>
          <a:bodyPr vert="horz" lIns="91440" tIns="45720" rIns="91440" bIns="45720" rtlCol="0" anchor="b">
            <a:normAutofit/>
          </a:bodyPr>
          <a:lstStyle/>
          <a:p>
            <a:r>
              <a:rPr lang="en-US" sz="4600" b="1" dirty="0">
                <a:effectLst/>
              </a:rPr>
              <a:t>GAD Institute</a:t>
            </a:r>
            <a:endParaRPr lang="en-US" sz="4600" dirty="0"/>
          </a:p>
        </p:txBody>
      </p:sp>
      <p:sp>
        <p:nvSpPr>
          <p:cNvPr id="47" name="sketchy line">
            <a:extLst>
              <a:ext uri="{FF2B5EF4-FFF2-40B4-BE49-F238E27FC236}">
                <a16:creationId xmlns:a16="http://schemas.microsoft.com/office/drawing/2014/main" id="{B24AC483-A959-F365-5639-7D2CD31864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5AD0252C-2706-7BED-D2C9-FAAED78588C6}"/>
              </a:ext>
            </a:extLst>
          </p:cNvPr>
          <p:cNvSpPr txBox="1"/>
          <p:nvPr/>
        </p:nvSpPr>
        <p:spPr>
          <a:xfrm>
            <a:off x="572493" y="2071316"/>
            <a:ext cx="6713552" cy="4119172"/>
          </a:xfrm>
          <a:prstGeom prst="rect">
            <a:avLst/>
          </a:prstGeom>
        </p:spPr>
        <p:txBody>
          <a:bodyPr vert="horz" lIns="91440" tIns="45720" rIns="91440" bIns="45720" rtlCol="0" anchor="t">
            <a:normAutofit/>
          </a:bodyPr>
          <a:lstStyle/>
          <a:p>
            <a:pPr>
              <a:lnSpc>
                <a:spcPct val="90000"/>
              </a:lnSpc>
              <a:spcAft>
                <a:spcPts val="600"/>
              </a:spcAft>
            </a:pPr>
            <a:endParaRPr lang="en-US" sz="1200" dirty="0"/>
          </a:p>
          <a:p>
            <a:pPr marL="171450" indent="-171450">
              <a:lnSpc>
                <a:spcPct val="90000"/>
              </a:lnSpc>
              <a:spcAft>
                <a:spcPts val="600"/>
              </a:spcAft>
              <a:buFont typeface="Arial" panose="020B0604020202020204" pitchFamily="34" charset="0"/>
              <a:buChar char="•"/>
            </a:pPr>
            <a:endParaRPr lang="en-US" sz="1200" dirty="0"/>
          </a:p>
          <a:p>
            <a:pPr marL="171450" indent="-171450">
              <a:lnSpc>
                <a:spcPct val="90000"/>
              </a:lnSpc>
              <a:spcAft>
                <a:spcPts val="600"/>
              </a:spcAft>
              <a:buFont typeface="Arial" panose="020B0604020202020204" pitchFamily="34" charset="0"/>
              <a:buChar char="•"/>
            </a:pPr>
            <a:endParaRPr lang="en-US" sz="1000" dirty="0"/>
          </a:p>
          <a:p>
            <a:pPr>
              <a:lnSpc>
                <a:spcPct val="90000"/>
              </a:lnSpc>
              <a:spcAft>
                <a:spcPts val="600"/>
              </a:spcAft>
            </a:pPr>
            <a:endParaRPr lang="en-US" sz="1000" dirty="0"/>
          </a:p>
        </p:txBody>
      </p:sp>
      <p:sp>
        <p:nvSpPr>
          <p:cNvPr id="6" name="Rectangle 1">
            <a:extLst>
              <a:ext uri="{FF2B5EF4-FFF2-40B4-BE49-F238E27FC236}">
                <a16:creationId xmlns:a16="http://schemas.microsoft.com/office/drawing/2014/main" id="{ACDB93B8-BC0A-D592-AB73-B76CA186FEFE}"/>
              </a:ext>
            </a:extLst>
          </p:cNvPr>
          <p:cNvSpPr>
            <a:spLocks noChangeArrowheads="1"/>
          </p:cNvSpPr>
          <p:nvPr/>
        </p:nvSpPr>
        <p:spPr bwMode="auto">
          <a:xfrm>
            <a:off x="4801206" y="4495568"/>
            <a:ext cx="7228299" cy="1905232"/>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 anchorCtr="0" compatLnSpc="1">
            <a:prstTxWarp prst="textNoShape">
              <a:avLst/>
            </a:prstTxWarp>
            <a:normAutofit/>
          </a:bodyPr>
          <a:lstStyle/>
          <a:p>
            <a:pPr marR="0" lvl="0" fontAlgn="base">
              <a:lnSpc>
                <a:spcPct val="90000"/>
              </a:lnSpc>
              <a:spcBef>
                <a:spcPct val="0"/>
              </a:spcBef>
              <a:spcAft>
                <a:spcPts val="600"/>
              </a:spcAft>
              <a:buClrTx/>
              <a:buSzTx/>
              <a:tabLst/>
            </a:pPr>
            <a:endParaRPr kumimoji="0" lang="en-US" altLang="en-US" sz="700" b="0" i="0" u="none" strike="noStrike" cap="none" normalizeH="0" baseline="0" dirty="0">
              <a:ln>
                <a:noFill/>
              </a:ln>
              <a:effectLst/>
            </a:endParaRPr>
          </a:p>
        </p:txBody>
      </p:sp>
      <p:sp>
        <p:nvSpPr>
          <p:cNvPr id="3" name="TextBox 2">
            <a:extLst>
              <a:ext uri="{FF2B5EF4-FFF2-40B4-BE49-F238E27FC236}">
                <a16:creationId xmlns:a16="http://schemas.microsoft.com/office/drawing/2014/main" id="{32F76C33-51D1-F706-0576-10D381CFAC9F}"/>
              </a:ext>
            </a:extLst>
          </p:cNvPr>
          <p:cNvSpPr txBox="1"/>
          <p:nvPr/>
        </p:nvSpPr>
        <p:spPr>
          <a:xfrm>
            <a:off x="572493" y="2071316"/>
            <a:ext cx="6713552" cy="4119172"/>
          </a:xfrm>
          <a:prstGeom prst="rect">
            <a:avLst/>
          </a:prstGeom>
        </p:spPr>
        <p:txBody>
          <a:bodyPr vert="horz" lIns="91440" tIns="45720" rIns="91440" bIns="45720" rtlCol="0" anchor="t">
            <a:normAutofit/>
          </a:bodyPr>
          <a:lstStyle/>
          <a:p>
            <a:pPr marR="0">
              <a:lnSpc>
                <a:spcPct val="90000"/>
              </a:lnSpc>
              <a:spcBef>
                <a:spcPts val="0"/>
              </a:spcBef>
              <a:spcAft>
                <a:spcPts val="800"/>
              </a:spcAft>
            </a:pPr>
            <a:endParaRPr lang="en-US" sz="1200" dirty="0"/>
          </a:p>
          <a:p>
            <a:pPr marR="0">
              <a:lnSpc>
                <a:spcPct val="90000"/>
              </a:lnSpc>
              <a:spcBef>
                <a:spcPts val="0"/>
              </a:spcBef>
              <a:spcAft>
                <a:spcPts val="800"/>
              </a:spcAft>
            </a:pPr>
            <a:endParaRPr lang="en-US" sz="1200" dirty="0">
              <a:effectLst/>
            </a:endParaRPr>
          </a:p>
        </p:txBody>
      </p:sp>
      <p:pic>
        <p:nvPicPr>
          <p:cNvPr id="7" name="Picture 6" descr="A logo for a party&#10;&#10;AI-generated content may be incorrect.">
            <a:extLst>
              <a:ext uri="{FF2B5EF4-FFF2-40B4-BE49-F238E27FC236}">
                <a16:creationId xmlns:a16="http://schemas.microsoft.com/office/drawing/2014/main" id="{CFF0394B-F957-4095-0EA9-F059FE79C8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49776" y="5935214"/>
            <a:ext cx="1579730" cy="747739"/>
          </a:xfrm>
          <a:prstGeom prst="rect">
            <a:avLst/>
          </a:prstGeom>
        </p:spPr>
      </p:pic>
      <p:sp>
        <p:nvSpPr>
          <p:cNvPr id="10" name="TextBox 9">
            <a:extLst>
              <a:ext uri="{FF2B5EF4-FFF2-40B4-BE49-F238E27FC236}">
                <a16:creationId xmlns:a16="http://schemas.microsoft.com/office/drawing/2014/main" id="{D8832F56-F5B1-9696-3A02-1B0DBA217631}"/>
              </a:ext>
            </a:extLst>
          </p:cNvPr>
          <p:cNvSpPr txBox="1"/>
          <p:nvPr/>
        </p:nvSpPr>
        <p:spPr>
          <a:xfrm>
            <a:off x="6839211" y="4233797"/>
            <a:ext cx="5190294" cy="646331"/>
          </a:xfrm>
          <a:prstGeom prst="rect">
            <a:avLst/>
          </a:prstGeom>
          <a:noFill/>
        </p:spPr>
        <p:txBody>
          <a:bodyPr wrap="square" rtlCol="0">
            <a:spAutoFit/>
          </a:bodyPr>
          <a:lstStyle/>
          <a:p>
            <a:endParaRPr lang="en-US" dirty="0"/>
          </a:p>
          <a:p>
            <a:endParaRPr lang="en-US" dirty="0"/>
          </a:p>
        </p:txBody>
      </p:sp>
      <p:sp>
        <p:nvSpPr>
          <p:cNvPr id="4" name="TextBox 3">
            <a:extLst>
              <a:ext uri="{FF2B5EF4-FFF2-40B4-BE49-F238E27FC236}">
                <a16:creationId xmlns:a16="http://schemas.microsoft.com/office/drawing/2014/main" id="{B0796EAB-9243-F2CF-7405-DDC5CE8ED62C}"/>
              </a:ext>
            </a:extLst>
          </p:cNvPr>
          <p:cNvSpPr txBox="1"/>
          <p:nvPr/>
        </p:nvSpPr>
        <p:spPr>
          <a:xfrm>
            <a:off x="572492" y="1786973"/>
            <a:ext cx="8979505" cy="7017306"/>
          </a:xfrm>
          <a:prstGeom prst="rect">
            <a:avLst/>
          </a:prstGeom>
          <a:noFill/>
        </p:spPr>
        <p:txBody>
          <a:bodyPr wrap="square" rtlCol="0">
            <a:spAutoFit/>
          </a:bodyPr>
          <a:lstStyle/>
          <a:p>
            <a:r>
              <a:rPr lang="en-US" dirty="0"/>
              <a:t>Day 2: </a:t>
            </a:r>
          </a:p>
          <a:p>
            <a:endParaRPr lang="en-US" dirty="0"/>
          </a:p>
          <a:p>
            <a:r>
              <a:rPr lang="en-US" dirty="0"/>
              <a:t>Welcome to Columbus</a:t>
            </a:r>
          </a:p>
          <a:p>
            <a:pPr marL="285750" indent="-285750">
              <a:buFontTx/>
              <a:buChar char="-"/>
            </a:pPr>
            <a:r>
              <a:rPr lang="en-US" dirty="0"/>
              <a:t>The Major of Columbus welcomed us and went over his work as the mayor of a city of nearly 1 million people. Columbus sits uniquely as a college town and a medium sized business market, so the need for rentable housing, starter homes, public transportation, and other needs is extremely important to the health of the city.</a:t>
            </a:r>
          </a:p>
          <a:p>
            <a:pPr marL="285750" indent="-285750">
              <a:buFontTx/>
              <a:buChar char="-"/>
            </a:pPr>
            <a:endParaRPr lang="en-US" dirty="0"/>
          </a:p>
          <a:p>
            <a:r>
              <a:rPr lang="en-US" dirty="0"/>
              <a:t>NAR Advocacy Update</a:t>
            </a:r>
          </a:p>
          <a:p>
            <a:pPr marL="285750" indent="-285750">
              <a:buFontTx/>
              <a:buChar char="-"/>
            </a:pPr>
            <a:r>
              <a:rPr lang="en-US" dirty="0"/>
              <a:t>The NAR team gave the GADs an update on Washington, but was largely a discussion on the 21</a:t>
            </a:r>
            <a:r>
              <a:rPr lang="en-US" baseline="30000" dirty="0"/>
              <a:t>st</a:t>
            </a:r>
            <a:r>
              <a:rPr lang="en-US" dirty="0"/>
              <a:t> century road to housing bill which was the subject of news recently with the President refusing to sign it over failure to pass the Save America Act. </a:t>
            </a:r>
          </a:p>
          <a:p>
            <a:endParaRPr lang="en-US" dirty="0"/>
          </a:p>
          <a:p>
            <a:r>
              <a:rPr lang="en-US" dirty="0"/>
              <a:t>GAD Break Out</a:t>
            </a:r>
          </a:p>
          <a:p>
            <a:r>
              <a:rPr lang="en-US" dirty="0"/>
              <a:t>- Again, GADS were invited to swap stories with their peers, but this was more honed-in as they paired us with similar areas and either in local or state association groups.</a:t>
            </a:r>
          </a:p>
          <a:p>
            <a:pPr marL="285750" indent="-285750">
              <a:buFontTx/>
              <a:buChar char="-"/>
            </a:pPr>
            <a:endParaRPr lang="en-US" dirty="0"/>
          </a:p>
          <a:p>
            <a:pPr marL="285750" indent="-285750">
              <a:buFontTx/>
              <a:buChar char="-"/>
            </a:pPr>
            <a:endParaRPr lang="en-US" dirty="0"/>
          </a:p>
          <a:p>
            <a:endParaRPr lang="en-US" dirty="0"/>
          </a:p>
          <a:p>
            <a:endParaRPr lang="en-US" dirty="0"/>
          </a:p>
          <a:p>
            <a:endParaRPr lang="en-US" dirty="0"/>
          </a:p>
          <a:p>
            <a:endParaRPr lang="en-US" b="1" dirty="0"/>
          </a:p>
          <a:p>
            <a:endParaRPr lang="en-US" dirty="0"/>
          </a:p>
          <a:p>
            <a:endParaRPr lang="en-US" dirty="0"/>
          </a:p>
          <a:p>
            <a:endParaRPr lang="en-US" dirty="0"/>
          </a:p>
        </p:txBody>
      </p:sp>
    </p:spTree>
    <p:extLst>
      <p:ext uri="{BB962C8B-B14F-4D97-AF65-F5344CB8AC3E}">
        <p14:creationId xmlns:p14="http://schemas.microsoft.com/office/powerpoint/2010/main" val="281580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660E653-D399-04D3-50E0-8BB641D368E2}"/>
            </a:ext>
          </a:extLst>
        </p:cNvPr>
        <p:cNvGrpSpPr/>
        <p:nvPr/>
      </p:nvGrpSpPr>
      <p:grpSpPr>
        <a:xfrm>
          <a:off x="0" y="0"/>
          <a:ext cx="0" cy="0"/>
          <a:chOff x="0" y="0"/>
          <a:chExt cx="0" cy="0"/>
        </a:xfrm>
      </p:grpSpPr>
      <p:sp useBgFill="1">
        <p:nvSpPr>
          <p:cNvPr id="45" name="Rectangle 44">
            <a:extLst>
              <a:ext uri="{FF2B5EF4-FFF2-40B4-BE49-F238E27FC236}">
                <a16:creationId xmlns:a16="http://schemas.microsoft.com/office/drawing/2014/main" id="{63654634-414C-1BC7-520D-04E40AF194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CCE073F-317E-BBBA-3392-A7EEDB74110F}"/>
              </a:ext>
            </a:extLst>
          </p:cNvPr>
          <p:cNvSpPr>
            <a:spLocks noGrp="1"/>
          </p:cNvSpPr>
          <p:nvPr>
            <p:ph type="title"/>
          </p:nvPr>
        </p:nvSpPr>
        <p:spPr>
          <a:xfrm>
            <a:off x="572493" y="238539"/>
            <a:ext cx="11018520" cy="1434415"/>
          </a:xfrm>
        </p:spPr>
        <p:txBody>
          <a:bodyPr vert="horz" lIns="91440" tIns="45720" rIns="91440" bIns="45720" rtlCol="0" anchor="b">
            <a:normAutofit/>
          </a:bodyPr>
          <a:lstStyle/>
          <a:p>
            <a:r>
              <a:rPr lang="en-US" sz="4600" b="1" dirty="0">
                <a:effectLst/>
              </a:rPr>
              <a:t>GAD Institute</a:t>
            </a:r>
            <a:endParaRPr lang="en-US" sz="4600" dirty="0"/>
          </a:p>
        </p:txBody>
      </p:sp>
      <p:sp>
        <p:nvSpPr>
          <p:cNvPr id="47" name="sketchy line">
            <a:extLst>
              <a:ext uri="{FF2B5EF4-FFF2-40B4-BE49-F238E27FC236}">
                <a16:creationId xmlns:a16="http://schemas.microsoft.com/office/drawing/2014/main" id="{F04505AF-55CA-9280-DA89-CAE8ED4305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851C04E6-05BA-1166-137B-EDC7802E3B0E}"/>
              </a:ext>
            </a:extLst>
          </p:cNvPr>
          <p:cNvSpPr txBox="1"/>
          <p:nvPr/>
        </p:nvSpPr>
        <p:spPr>
          <a:xfrm>
            <a:off x="572493" y="2071316"/>
            <a:ext cx="6713552" cy="4119172"/>
          </a:xfrm>
          <a:prstGeom prst="rect">
            <a:avLst/>
          </a:prstGeom>
        </p:spPr>
        <p:txBody>
          <a:bodyPr vert="horz" lIns="91440" tIns="45720" rIns="91440" bIns="45720" rtlCol="0" anchor="t">
            <a:normAutofit/>
          </a:bodyPr>
          <a:lstStyle/>
          <a:p>
            <a:pPr>
              <a:lnSpc>
                <a:spcPct val="90000"/>
              </a:lnSpc>
              <a:spcAft>
                <a:spcPts val="600"/>
              </a:spcAft>
            </a:pPr>
            <a:endParaRPr lang="en-US" sz="1200" dirty="0"/>
          </a:p>
          <a:p>
            <a:pPr marL="171450" indent="-171450">
              <a:lnSpc>
                <a:spcPct val="90000"/>
              </a:lnSpc>
              <a:spcAft>
                <a:spcPts val="600"/>
              </a:spcAft>
              <a:buFont typeface="Arial" panose="020B0604020202020204" pitchFamily="34" charset="0"/>
              <a:buChar char="•"/>
            </a:pPr>
            <a:endParaRPr lang="en-US" sz="1200" dirty="0"/>
          </a:p>
          <a:p>
            <a:pPr marL="171450" indent="-171450">
              <a:lnSpc>
                <a:spcPct val="90000"/>
              </a:lnSpc>
              <a:spcAft>
                <a:spcPts val="600"/>
              </a:spcAft>
              <a:buFont typeface="Arial" panose="020B0604020202020204" pitchFamily="34" charset="0"/>
              <a:buChar char="•"/>
            </a:pPr>
            <a:endParaRPr lang="en-US" sz="1000" dirty="0"/>
          </a:p>
          <a:p>
            <a:pPr>
              <a:lnSpc>
                <a:spcPct val="90000"/>
              </a:lnSpc>
              <a:spcAft>
                <a:spcPts val="600"/>
              </a:spcAft>
            </a:pPr>
            <a:endParaRPr lang="en-US" sz="1000" dirty="0"/>
          </a:p>
        </p:txBody>
      </p:sp>
      <p:sp>
        <p:nvSpPr>
          <p:cNvPr id="6" name="Rectangle 1">
            <a:extLst>
              <a:ext uri="{FF2B5EF4-FFF2-40B4-BE49-F238E27FC236}">
                <a16:creationId xmlns:a16="http://schemas.microsoft.com/office/drawing/2014/main" id="{93BB4CFF-AC32-3718-49AF-43CB26D21EBF}"/>
              </a:ext>
            </a:extLst>
          </p:cNvPr>
          <p:cNvSpPr>
            <a:spLocks noChangeArrowheads="1"/>
          </p:cNvSpPr>
          <p:nvPr/>
        </p:nvSpPr>
        <p:spPr bwMode="auto">
          <a:xfrm>
            <a:off x="4801206" y="4495568"/>
            <a:ext cx="7228299" cy="1905232"/>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 anchorCtr="0" compatLnSpc="1">
            <a:prstTxWarp prst="textNoShape">
              <a:avLst/>
            </a:prstTxWarp>
            <a:normAutofit/>
          </a:bodyPr>
          <a:lstStyle/>
          <a:p>
            <a:pPr marR="0" lvl="0" fontAlgn="base">
              <a:lnSpc>
                <a:spcPct val="90000"/>
              </a:lnSpc>
              <a:spcBef>
                <a:spcPct val="0"/>
              </a:spcBef>
              <a:spcAft>
                <a:spcPts val="600"/>
              </a:spcAft>
              <a:buClrTx/>
              <a:buSzTx/>
              <a:tabLst/>
            </a:pPr>
            <a:endParaRPr kumimoji="0" lang="en-US" altLang="en-US" sz="700" b="0" i="0" u="none" strike="noStrike" cap="none" normalizeH="0" baseline="0" dirty="0">
              <a:ln>
                <a:noFill/>
              </a:ln>
              <a:effectLst/>
            </a:endParaRPr>
          </a:p>
        </p:txBody>
      </p:sp>
      <p:sp>
        <p:nvSpPr>
          <p:cNvPr id="3" name="TextBox 2">
            <a:extLst>
              <a:ext uri="{FF2B5EF4-FFF2-40B4-BE49-F238E27FC236}">
                <a16:creationId xmlns:a16="http://schemas.microsoft.com/office/drawing/2014/main" id="{8EE84FAD-BFE3-B53B-AA2D-528B7EEEFA66}"/>
              </a:ext>
            </a:extLst>
          </p:cNvPr>
          <p:cNvSpPr txBox="1"/>
          <p:nvPr/>
        </p:nvSpPr>
        <p:spPr>
          <a:xfrm>
            <a:off x="572493" y="2071316"/>
            <a:ext cx="6713552" cy="4119172"/>
          </a:xfrm>
          <a:prstGeom prst="rect">
            <a:avLst/>
          </a:prstGeom>
        </p:spPr>
        <p:txBody>
          <a:bodyPr vert="horz" lIns="91440" tIns="45720" rIns="91440" bIns="45720" rtlCol="0" anchor="t">
            <a:normAutofit/>
          </a:bodyPr>
          <a:lstStyle/>
          <a:p>
            <a:pPr marR="0">
              <a:lnSpc>
                <a:spcPct val="90000"/>
              </a:lnSpc>
              <a:spcBef>
                <a:spcPts val="0"/>
              </a:spcBef>
              <a:spcAft>
                <a:spcPts val="800"/>
              </a:spcAft>
            </a:pPr>
            <a:endParaRPr lang="en-US" sz="1200" dirty="0"/>
          </a:p>
          <a:p>
            <a:pPr marR="0">
              <a:lnSpc>
                <a:spcPct val="90000"/>
              </a:lnSpc>
              <a:spcBef>
                <a:spcPts val="0"/>
              </a:spcBef>
              <a:spcAft>
                <a:spcPts val="800"/>
              </a:spcAft>
            </a:pPr>
            <a:endParaRPr lang="en-US" sz="1200" dirty="0">
              <a:effectLst/>
            </a:endParaRPr>
          </a:p>
        </p:txBody>
      </p:sp>
      <p:pic>
        <p:nvPicPr>
          <p:cNvPr id="7" name="Picture 6" descr="A logo for a party&#10;&#10;AI-generated content may be incorrect.">
            <a:extLst>
              <a:ext uri="{FF2B5EF4-FFF2-40B4-BE49-F238E27FC236}">
                <a16:creationId xmlns:a16="http://schemas.microsoft.com/office/drawing/2014/main" id="{94B18C75-19B9-83B5-7E34-CCA09EFA9FB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49776" y="5935214"/>
            <a:ext cx="1579730" cy="747739"/>
          </a:xfrm>
          <a:prstGeom prst="rect">
            <a:avLst/>
          </a:prstGeom>
        </p:spPr>
      </p:pic>
      <p:sp>
        <p:nvSpPr>
          <p:cNvPr id="10" name="TextBox 9">
            <a:extLst>
              <a:ext uri="{FF2B5EF4-FFF2-40B4-BE49-F238E27FC236}">
                <a16:creationId xmlns:a16="http://schemas.microsoft.com/office/drawing/2014/main" id="{6218F227-F681-8369-6CF5-9AFC0C1B3FF8}"/>
              </a:ext>
            </a:extLst>
          </p:cNvPr>
          <p:cNvSpPr txBox="1"/>
          <p:nvPr/>
        </p:nvSpPr>
        <p:spPr>
          <a:xfrm>
            <a:off x="6839211" y="4233797"/>
            <a:ext cx="5190294" cy="646331"/>
          </a:xfrm>
          <a:prstGeom prst="rect">
            <a:avLst/>
          </a:prstGeom>
          <a:noFill/>
        </p:spPr>
        <p:txBody>
          <a:bodyPr wrap="square" rtlCol="0">
            <a:spAutoFit/>
          </a:bodyPr>
          <a:lstStyle/>
          <a:p>
            <a:endParaRPr lang="en-US" dirty="0"/>
          </a:p>
          <a:p>
            <a:endParaRPr lang="en-US" dirty="0"/>
          </a:p>
        </p:txBody>
      </p:sp>
      <p:sp>
        <p:nvSpPr>
          <p:cNvPr id="4" name="TextBox 3">
            <a:extLst>
              <a:ext uri="{FF2B5EF4-FFF2-40B4-BE49-F238E27FC236}">
                <a16:creationId xmlns:a16="http://schemas.microsoft.com/office/drawing/2014/main" id="{0593A022-9314-5AF8-345C-B286917B8C3F}"/>
              </a:ext>
            </a:extLst>
          </p:cNvPr>
          <p:cNvSpPr txBox="1"/>
          <p:nvPr/>
        </p:nvSpPr>
        <p:spPr>
          <a:xfrm>
            <a:off x="572492" y="1786973"/>
            <a:ext cx="8979505" cy="7294305"/>
          </a:xfrm>
          <a:prstGeom prst="rect">
            <a:avLst/>
          </a:prstGeom>
          <a:noFill/>
        </p:spPr>
        <p:txBody>
          <a:bodyPr wrap="square" rtlCol="0">
            <a:spAutoFit/>
          </a:bodyPr>
          <a:lstStyle/>
          <a:p>
            <a:r>
              <a:rPr lang="en-US" dirty="0"/>
              <a:t>Day 2: </a:t>
            </a:r>
          </a:p>
          <a:p>
            <a:endParaRPr lang="en-US" dirty="0"/>
          </a:p>
          <a:p>
            <a:r>
              <a:rPr lang="en-US" dirty="0"/>
              <a:t>Data Centers</a:t>
            </a:r>
          </a:p>
          <a:p>
            <a:pPr marL="285750" indent="-285750">
              <a:buFontTx/>
              <a:buChar char="-"/>
            </a:pPr>
            <a:r>
              <a:rPr lang="en-US" dirty="0"/>
              <a:t>Two guests from Northern Virginia provided their experiences in bringing data centers to their areas. Both were proponents and the largest take away is that data centers make sense for some places, but not all. Questions were submitted online and largely touched on how to articulate new information to members and the public.</a:t>
            </a:r>
          </a:p>
          <a:p>
            <a:endParaRPr lang="en-US" dirty="0"/>
          </a:p>
          <a:p>
            <a:r>
              <a:rPr lang="en-US" dirty="0"/>
              <a:t>Lightning Rounds</a:t>
            </a:r>
          </a:p>
          <a:p>
            <a:pPr marL="285750" indent="-285750">
              <a:buFontTx/>
              <a:buChar char="-"/>
            </a:pPr>
            <a:r>
              <a:rPr lang="en-US" dirty="0"/>
              <a:t>One of my favorite activities during NAR events, the large conference room we’re in is set up with individual topics at each table, and every few minutes attendees rotate around. It’s a good way to meet NAR staff to learn about grants, advocacy efforts, etc. and meet other GADs who are facing similar issues as I am. </a:t>
            </a:r>
          </a:p>
          <a:p>
            <a:pPr marL="285750" indent="-285750">
              <a:buFontTx/>
              <a:buChar char="-"/>
            </a:pPr>
            <a:endParaRPr lang="en-US" dirty="0"/>
          </a:p>
          <a:p>
            <a:r>
              <a:rPr lang="en-US" dirty="0"/>
              <a:t>Keynote</a:t>
            </a:r>
          </a:p>
          <a:p>
            <a:r>
              <a:rPr lang="en-US" dirty="0"/>
              <a:t>- Ohio REALTORS concluded the day by welcoming us again, talking about the relationship they have with their state, and overall nice comments about the event. </a:t>
            </a:r>
          </a:p>
          <a:p>
            <a:pPr marL="285750" indent="-285750">
              <a:buFontTx/>
              <a:buChar char="-"/>
            </a:pPr>
            <a:endParaRPr lang="en-US" dirty="0"/>
          </a:p>
          <a:p>
            <a:pPr marL="285750" indent="-285750">
              <a:buFontTx/>
              <a:buChar char="-"/>
            </a:pPr>
            <a:endParaRPr lang="en-US" dirty="0"/>
          </a:p>
          <a:p>
            <a:endParaRPr lang="en-US" dirty="0"/>
          </a:p>
          <a:p>
            <a:endParaRPr lang="en-US" dirty="0"/>
          </a:p>
          <a:p>
            <a:endParaRPr lang="en-US" dirty="0"/>
          </a:p>
          <a:p>
            <a:endParaRPr lang="en-US" b="1" dirty="0"/>
          </a:p>
          <a:p>
            <a:endParaRPr lang="en-US" dirty="0"/>
          </a:p>
          <a:p>
            <a:endParaRPr lang="en-US" dirty="0"/>
          </a:p>
          <a:p>
            <a:endParaRPr lang="en-US" dirty="0"/>
          </a:p>
        </p:txBody>
      </p:sp>
    </p:spTree>
    <p:extLst>
      <p:ext uri="{BB962C8B-B14F-4D97-AF65-F5344CB8AC3E}">
        <p14:creationId xmlns:p14="http://schemas.microsoft.com/office/powerpoint/2010/main" val="39668934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E726B32-9667-15E1-CEC9-7DCC90348B1F}"/>
            </a:ext>
          </a:extLst>
        </p:cNvPr>
        <p:cNvGrpSpPr/>
        <p:nvPr/>
      </p:nvGrpSpPr>
      <p:grpSpPr>
        <a:xfrm>
          <a:off x="0" y="0"/>
          <a:ext cx="0" cy="0"/>
          <a:chOff x="0" y="0"/>
          <a:chExt cx="0" cy="0"/>
        </a:xfrm>
      </p:grpSpPr>
      <p:sp useBgFill="1">
        <p:nvSpPr>
          <p:cNvPr id="45" name="Rectangle 44">
            <a:extLst>
              <a:ext uri="{FF2B5EF4-FFF2-40B4-BE49-F238E27FC236}">
                <a16:creationId xmlns:a16="http://schemas.microsoft.com/office/drawing/2014/main" id="{DB5D27BA-0155-FAE7-548B-AD19931BA2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DDED21-2995-7FA3-11C3-08C4336FDA2D}"/>
              </a:ext>
            </a:extLst>
          </p:cNvPr>
          <p:cNvSpPr>
            <a:spLocks noGrp="1"/>
          </p:cNvSpPr>
          <p:nvPr>
            <p:ph type="title"/>
          </p:nvPr>
        </p:nvSpPr>
        <p:spPr>
          <a:xfrm>
            <a:off x="572493" y="238539"/>
            <a:ext cx="11018520" cy="1434415"/>
          </a:xfrm>
        </p:spPr>
        <p:txBody>
          <a:bodyPr vert="horz" lIns="91440" tIns="45720" rIns="91440" bIns="45720" rtlCol="0" anchor="b">
            <a:normAutofit/>
          </a:bodyPr>
          <a:lstStyle/>
          <a:p>
            <a:r>
              <a:rPr lang="en-US" sz="4600" b="1" dirty="0">
                <a:effectLst/>
              </a:rPr>
              <a:t>GAD Institute</a:t>
            </a:r>
            <a:endParaRPr lang="en-US" sz="4600" dirty="0"/>
          </a:p>
        </p:txBody>
      </p:sp>
      <p:sp>
        <p:nvSpPr>
          <p:cNvPr id="47" name="sketchy line">
            <a:extLst>
              <a:ext uri="{FF2B5EF4-FFF2-40B4-BE49-F238E27FC236}">
                <a16:creationId xmlns:a16="http://schemas.microsoft.com/office/drawing/2014/main" id="{2E8E5EE7-B0CE-42E5-E175-F8C4D93C15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F2E5CA62-E2F7-61B2-999E-9849DAC203DF}"/>
              </a:ext>
            </a:extLst>
          </p:cNvPr>
          <p:cNvSpPr txBox="1"/>
          <p:nvPr/>
        </p:nvSpPr>
        <p:spPr>
          <a:xfrm>
            <a:off x="572493" y="2071316"/>
            <a:ext cx="6713552" cy="4119172"/>
          </a:xfrm>
          <a:prstGeom prst="rect">
            <a:avLst/>
          </a:prstGeom>
        </p:spPr>
        <p:txBody>
          <a:bodyPr vert="horz" lIns="91440" tIns="45720" rIns="91440" bIns="45720" rtlCol="0" anchor="t">
            <a:normAutofit/>
          </a:bodyPr>
          <a:lstStyle/>
          <a:p>
            <a:pPr>
              <a:lnSpc>
                <a:spcPct val="90000"/>
              </a:lnSpc>
              <a:spcAft>
                <a:spcPts val="600"/>
              </a:spcAft>
            </a:pPr>
            <a:endParaRPr lang="en-US" sz="1200" dirty="0"/>
          </a:p>
          <a:p>
            <a:pPr marL="171450" indent="-171450">
              <a:lnSpc>
                <a:spcPct val="90000"/>
              </a:lnSpc>
              <a:spcAft>
                <a:spcPts val="600"/>
              </a:spcAft>
              <a:buFont typeface="Arial" panose="020B0604020202020204" pitchFamily="34" charset="0"/>
              <a:buChar char="•"/>
            </a:pPr>
            <a:endParaRPr lang="en-US" sz="1200" dirty="0"/>
          </a:p>
          <a:p>
            <a:pPr marL="171450" indent="-171450">
              <a:lnSpc>
                <a:spcPct val="90000"/>
              </a:lnSpc>
              <a:spcAft>
                <a:spcPts val="600"/>
              </a:spcAft>
              <a:buFont typeface="Arial" panose="020B0604020202020204" pitchFamily="34" charset="0"/>
              <a:buChar char="•"/>
            </a:pPr>
            <a:endParaRPr lang="en-US" sz="1000" dirty="0"/>
          </a:p>
          <a:p>
            <a:pPr>
              <a:lnSpc>
                <a:spcPct val="90000"/>
              </a:lnSpc>
              <a:spcAft>
                <a:spcPts val="600"/>
              </a:spcAft>
            </a:pPr>
            <a:endParaRPr lang="en-US" sz="1000" dirty="0"/>
          </a:p>
        </p:txBody>
      </p:sp>
      <p:sp>
        <p:nvSpPr>
          <p:cNvPr id="6" name="Rectangle 1">
            <a:extLst>
              <a:ext uri="{FF2B5EF4-FFF2-40B4-BE49-F238E27FC236}">
                <a16:creationId xmlns:a16="http://schemas.microsoft.com/office/drawing/2014/main" id="{2088EE1D-2B83-14D2-DA6C-76B96654F5C0}"/>
              </a:ext>
            </a:extLst>
          </p:cNvPr>
          <p:cNvSpPr>
            <a:spLocks noChangeArrowheads="1"/>
          </p:cNvSpPr>
          <p:nvPr/>
        </p:nvSpPr>
        <p:spPr bwMode="auto">
          <a:xfrm>
            <a:off x="4801206" y="4495568"/>
            <a:ext cx="7228299" cy="1905232"/>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 anchorCtr="0" compatLnSpc="1">
            <a:prstTxWarp prst="textNoShape">
              <a:avLst/>
            </a:prstTxWarp>
            <a:normAutofit/>
          </a:bodyPr>
          <a:lstStyle/>
          <a:p>
            <a:pPr marR="0" lvl="0" fontAlgn="base">
              <a:lnSpc>
                <a:spcPct val="90000"/>
              </a:lnSpc>
              <a:spcBef>
                <a:spcPct val="0"/>
              </a:spcBef>
              <a:spcAft>
                <a:spcPts val="600"/>
              </a:spcAft>
              <a:buClrTx/>
              <a:buSzTx/>
              <a:tabLst/>
            </a:pPr>
            <a:endParaRPr kumimoji="0" lang="en-US" altLang="en-US" sz="700" b="0" i="0" u="none" strike="noStrike" cap="none" normalizeH="0" baseline="0" dirty="0">
              <a:ln>
                <a:noFill/>
              </a:ln>
              <a:effectLst/>
            </a:endParaRPr>
          </a:p>
        </p:txBody>
      </p:sp>
      <p:sp>
        <p:nvSpPr>
          <p:cNvPr id="3" name="TextBox 2">
            <a:extLst>
              <a:ext uri="{FF2B5EF4-FFF2-40B4-BE49-F238E27FC236}">
                <a16:creationId xmlns:a16="http://schemas.microsoft.com/office/drawing/2014/main" id="{C56CC642-5D8D-7D3D-F128-4C512B474889}"/>
              </a:ext>
            </a:extLst>
          </p:cNvPr>
          <p:cNvSpPr txBox="1"/>
          <p:nvPr/>
        </p:nvSpPr>
        <p:spPr>
          <a:xfrm>
            <a:off x="572493" y="2071316"/>
            <a:ext cx="6713552" cy="4119172"/>
          </a:xfrm>
          <a:prstGeom prst="rect">
            <a:avLst/>
          </a:prstGeom>
        </p:spPr>
        <p:txBody>
          <a:bodyPr vert="horz" lIns="91440" tIns="45720" rIns="91440" bIns="45720" rtlCol="0" anchor="t">
            <a:normAutofit/>
          </a:bodyPr>
          <a:lstStyle/>
          <a:p>
            <a:pPr marR="0">
              <a:lnSpc>
                <a:spcPct val="90000"/>
              </a:lnSpc>
              <a:spcBef>
                <a:spcPts val="0"/>
              </a:spcBef>
              <a:spcAft>
                <a:spcPts val="800"/>
              </a:spcAft>
            </a:pPr>
            <a:endParaRPr lang="en-US" sz="1200" dirty="0"/>
          </a:p>
          <a:p>
            <a:pPr marR="0">
              <a:lnSpc>
                <a:spcPct val="90000"/>
              </a:lnSpc>
              <a:spcBef>
                <a:spcPts val="0"/>
              </a:spcBef>
              <a:spcAft>
                <a:spcPts val="800"/>
              </a:spcAft>
            </a:pPr>
            <a:endParaRPr lang="en-US" sz="1200" dirty="0">
              <a:effectLst/>
            </a:endParaRPr>
          </a:p>
        </p:txBody>
      </p:sp>
      <p:pic>
        <p:nvPicPr>
          <p:cNvPr id="7" name="Picture 6" descr="A logo for a party&#10;&#10;AI-generated content may be incorrect.">
            <a:extLst>
              <a:ext uri="{FF2B5EF4-FFF2-40B4-BE49-F238E27FC236}">
                <a16:creationId xmlns:a16="http://schemas.microsoft.com/office/drawing/2014/main" id="{8D70917B-6F17-46CC-6BDE-71494205E2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49776" y="5935214"/>
            <a:ext cx="1579730" cy="747739"/>
          </a:xfrm>
          <a:prstGeom prst="rect">
            <a:avLst/>
          </a:prstGeom>
        </p:spPr>
      </p:pic>
      <p:sp>
        <p:nvSpPr>
          <p:cNvPr id="10" name="TextBox 9">
            <a:extLst>
              <a:ext uri="{FF2B5EF4-FFF2-40B4-BE49-F238E27FC236}">
                <a16:creationId xmlns:a16="http://schemas.microsoft.com/office/drawing/2014/main" id="{A32CD801-3A75-16C8-384D-D3CFE8C6B367}"/>
              </a:ext>
            </a:extLst>
          </p:cNvPr>
          <p:cNvSpPr txBox="1"/>
          <p:nvPr/>
        </p:nvSpPr>
        <p:spPr>
          <a:xfrm>
            <a:off x="6839211" y="4233797"/>
            <a:ext cx="5190294" cy="646331"/>
          </a:xfrm>
          <a:prstGeom prst="rect">
            <a:avLst/>
          </a:prstGeom>
          <a:noFill/>
        </p:spPr>
        <p:txBody>
          <a:bodyPr wrap="square" rtlCol="0">
            <a:spAutoFit/>
          </a:bodyPr>
          <a:lstStyle/>
          <a:p>
            <a:endParaRPr lang="en-US" dirty="0"/>
          </a:p>
          <a:p>
            <a:endParaRPr lang="en-US" dirty="0"/>
          </a:p>
        </p:txBody>
      </p:sp>
      <p:sp>
        <p:nvSpPr>
          <p:cNvPr id="4" name="TextBox 3">
            <a:extLst>
              <a:ext uri="{FF2B5EF4-FFF2-40B4-BE49-F238E27FC236}">
                <a16:creationId xmlns:a16="http://schemas.microsoft.com/office/drawing/2014/main" id="{C07A9844-BDE0-8B08-1753-11F0512480DB}"/>
              </a:ext>
            </a:extLst>
          </p:cNvPr>
          <p:cNvSpPr txBox="1"/>
          <p:nvPr/>
        </p:nvSpPr>
        <p:spPr>
          <a:xfrm>
            <a:off x="572492" y="1786973"/>
            <a:ext cx="8979505" cy="5078313"/>
          </a:xfrm>
          <a:prstGeom prst="rect">
            <a:avLst/>
          </a:prstGeom>
          <a:noFill/>
        </p:spPr>
        <p:txBody>
          <a:bodyPr wrap="square" rtlCol="0">
            <a:spAutoFit/>
          </a:bodyPr>
          <a:lstStyle/>
          <a:p>
            <a:r>
              <a:rPr lang="en-US" dirty="0"/>
              <a:t>Day 3: </a:t>
            </a:r>
          </a:p>
          <a:p>
            <a:endParaRPr lang="en-US" dirty="0"/>
          </a:p>
          <a:p>
            <a:r>
              <a:rPr lang="en-US" dirty="0"/>
              <a:t>Chair Election</a:t>
            </a:r>
          </a:p>
          <a:p>
            <a:pPr marL="285750" indent="-285750">
              <a:buFontTx/>
              <a:buChar char="-"/>
            </a:pPr>
            <a:r>
              <a:rPr lang="en-US" dirty="0"/>
              <a:t>The GAD from Georgia REALTORS will be the next vice-chair and </a:t>
            </a:r>
            <a:r>
              <a:rPr lang="en-US" dirty="0" err="1"/>
              <a:t>newxt</a:t>
            </a:r>
            <a:r>
              <a:rPr lang="en-US" dirty="0"/>
              <a:t> convention will be in Arlington VA. </a:t>
            </a:r>
          </a:p>
          <a:p>
            <a:pPr marL="285750" indent="-285750">
              <a:buFontTx/>
              <a:buChar char="-"/>
            </a:pPr>
            <a:endParaRPr lang="en-US" dirty="0"/>
          </a:p>
          <a:p>
            <a:r>
              <a:rPr lang="en-US" dirty="0"/>
              <a:t>Inside the 2026 Elections</a:t>
            </a:r>
          </a:p>
          <a:p>
            <a:r>
              <a:rPr lang="en-US" dirty="0"/>
              <a:t>- Dave Wasserman from the Cook report gave a light hearted and humorous look at the 26 elections, including the hotly contested Senate races and surprises from the summer primaries. </a:t>
            </a:r>
          </a:p>
          <a:p>
            <a:pPr marL="285750" indent="-285750">
              <a:buFontTx/>
              <a:buChar char="-"/>
            </a:pPr>
            <a:endParaRPr lang="en-US" dirty="0"/>
          </a:p>
          <a:p>
            <a:endParaRPr lang="en-US" dirty="0"/>
          </a:p>
          <a:p>
            <a:endParaRPr lang="en-US" dirty="0"/>
          </a:p>
          <a:p>
            <a:endParaRPr lang="en-US" dirty="0"/>
          </a:p>
          <a:p>
            <a:endParaRPr lang="en-US" b="1" dirty="0"/>
          </a:p>
          <a:p>
            <a:endParaRPr lang="en-US" dirty="0"/>
          </a:p>
          <a:p>
            <a:endParaRPr lang="en-US" dirty="0"/>
          </a:p>
          <a:p>
            <a:endParaRPr lang="en-US" dirty="0"/>
          </a:p>
        </p:txBody>
      </p:sp>
    </p:spTree>
    <p:extLst>
      <p:ext uri="{BB962C8B-B14F-4D97-AF65-F5344CB8AC3E}">
        <p14:creationId xmlns:p14="http://schemas.microsoft.com/office/powerpoint/2010/main" val="21133980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CE89DF7-8A54-D508-8501-A6ADB760D22F}"/>
            </a:ext>
          </a:extLst>
        </p:cNvPr>
        <p:cNvGrpSpPr/>
        <p:nvPr/>
      </p:nvGrpSpPr>
      <p:grpSpPr>
        <a:xfrm>
          <a:off x="0" y="0"/>
          <a:ext cx="0" cy="0"/>
          <a:chOff x="0" y="0"/>
          <a:chExt cx="0" cy="0"/>
        </a:xfrm>
      </p:grpSpPr>
      <p:sp useBgFill="1">
        <p:nvSpPr>
          <p:cNvPr id="1057" name="Rectangle 1056">
            <a:extLst>
              <a:ext uri="{FF2B5EF4-FFF2-40B4-BE49-F238E27FC236}">
                <a16:creationId xmlns:a16="http://schemas.microsoft.com/office/drawing/2014/main" id="{8761DDFE-071F-4200-B0AA-394476C2D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7FA5F9B9-7F87-ED74-0343-160D2B512722}"/>
              </a:ext>
            </a:extLst>
          </p:cNvPr>
          <p:cNvSpPr txBox="1"/>
          <p:nvPr/>
        </p:nvSpPr>
        <p:spPr>
          <a:xfrm>
            <a:off x="6186619" y="547815"/>
            <a:ext cx="5178960" cy="1680519"/>
          </a:xfrm>
          <a:prstGeom prst="rect">
            <a:avLst/>
          </a:prstGeom>
        </p:spPr>
        <p:txBody>
          <a:bodyPr vert="horz" lIns="91440" tIns="45720" rIns="91440" bIns="45720" rtlCol="0" anchor="ctr">
            <a:normAutofit/>
          </a:bodyPr>
          <a:lstStyle/>
          <a:p>
            <a:pPr indent="-228600">
              <a:lnSpc>
                <a:spcPct val="90000"/>
              </a:lnSpc>
              <a:buFont typeface="Arial" panose="020B0604020202020204" pitchFamily="34" charset="0"/>
              <a:buChar char="•"/>
            </a:pPr>
            <a:endParaRPr lang="en-US" sz="2000" b="1" dirty="0"/>
          </a:p>
          <a:p>
            <a:pPr>
              <a:lnSpc>
                <a:spcPct val="90000"/>
              </a:lnSpc>
            </a:pPr>
            <a:endParaRPr lang="en-US" sz="2000" b="1" dirty="0"/>
          </a:p>
          <a:p>
            <a:pPr indent="-228600">
              <a:lnSpc>
                <a:spcPct val="90000"/>
              </a:lnSpc>
              <a:buFont typeface="Arial" panose="020B0604020202020204" pitchFamily="34" charset="0"/>
              <a:buChar char="•"/>
            </a:pPr>
            <a:endParaRPr lang="en-US" sz="2000" dirty="0"/>
          </a:p>
          <a:p>
            <a:pPr indent="-228600">
              <a:lnSpc>
                <a:spcPct val="90000"/>
              </a:lnSpc>
              <a:buFont typeface="Arial" panose="020B0604020202020204" pitchFamily="34" charset="0"/>
              <a:buChar char="•"/>
            </a:pPr>
            <a:endParaRPr lang="en-US" sz="2000" b="1" dirty="0"/>
          </a:p>
          <a:p>
            <a:pPr marR="0" indent="-228600">
              <a:lnSpc>
                <a:spcPct val="90000"/>
              </a:lnSpc>
              <a:spcBef>
                <a:spcPts val="0"/>
              </a:spcBef>
              <a:spcAft>
                <a:spcPts val="800"/>
              </a:spcAft>
              <a:buFont typeface="Arial" panose="020B0604020202020204" pitchFamily="34" charset="0"/>
              <a:buChar char="•"/>
            </a:pPr>
            <a:endParaRPr lang="en-US" sz="2000" dirty="0">
              <a:effectLst/>
            </a:endParaRPr>
          </a:p>
        </p:txBody>
      </p:sp>
      <p:graphicFrame>
        <p:nvGraphicFramePr>
          <p:cNvPr id="15" name="Table 14">
            <a:extLst>
              <a:ext uri="{FF2B5EF4-FFF2-40B4-BE49-F238E27FC236}">
                <a16:creationId xmlns:a16="http://schemas.microsoft.com/office/drawing/2014/main" id="{65951060-F694-8126-836B-625722238539}"/>
              </a:ext>
            </a:extLst>
          </p:cNvPr>
          <p:cNvGraphicFramePr>
            <a:graphicFrameLocks noGrp="1"/>
          </p:cNvGraphicFramePr>
          <p:nvPr>
            <p:extLst>
              <p:ext uri="{D42A27DB-BD31-4B8C-83A1-F6EECF244321}">
                <p14:modId xmlns:p14="http://schemas.microsoft.com/office/powerpoint/2010/main" val="3545865219"/>
              </p:ext>
            </p:extLst>
          </p:nvPr>
        </p:nvGraphicFramePr>
        <p:xfrm>
          <a:off x="0" y="-1"/>
          <a:ext cx="12192000" cy="6858000"/>
        </p:xfrm>
        <a:graphic>
          <a:graphicData uri="http://schemas.openxmlformats.org/drawingml/2006/table">
            <a:tbl>
              <a:tblPr firstRow="1" bandRow="1">
                <a:tableStyleId>{7DF18680-E054-41AD-8BC1-D1AEF772440D}</a:tableStyleId>
              </a:tblPr>
              <a:tblGrid>
                <a:gridCol w="2438400">
                  <a:extLst>
                    <a:ext uri="{9D8B030D-6E8A-4147-A177-3AD203B41FA5}">
                      <a16:colId xmlns:a16="http://schemas.microsoft.com/office/drawing/2014/main" val="7962252"/>
                    </a:ext>
                  </a:extLst>
                </a:gridCol>
                <a:gridCol w="2438400">
                  <a:extLst>
                    <a:ext uri="{9D8B030D-6E8A-4147-A177-3AD203B41FA5}">
                      <a16:colId xmlns:a16="http://schemas.microsoft.com/office/drawing/2014/main" val="283603019"/>
                    </a:ext>
                  </a:extLst>
                </a:gridCol>
                <a:gridCol w="2438400">
                  <a:extLst>
                    <a:ext uri="{9D8B030D-6E8A-4147-A177-3AD203B41FA5}">
                      <a16:colId xmlns:a16="http://schemas.microsoft.com/office/drawing/2014/main" val="137996829"/>
                    </a:ext>
                  </a:extLst>
                </a:gridCol>
                <a:gridCol w="2438400">
                  <a:extLst>
                    <a:ext uri="{9D8B030D-6E8A-4147-A177-3AD203B41FA5}">
                      <a16:colId xmlns:a16="http://schemas.microsoft.com/office/drawing/2014/main" val="251405172"/>
                    </a:ext>
                  </a:extLst>
                </a:gridCol>
                <a:gridCol w="2438400">
                  <a:extLst>
                    <a:ext uri="{9D8B030D-6E8A-4147-A177-3AD203B41FA5}">
                      <a16:colId xmlns:a16="http://schemas.microsoft.com/office/drawing/2014/main" val="586130139"/>
                    </a:ext>
                  </a:extLst>
                </a:gridCol>
              </a:tblGrid>
              <a:tr h="457200">
                <a:tc>
                  <a:txBody>
                    <a:bodyPr/>
                    <a:lstStyle/>
                    <a:p>
                      <a:r>
                        <a:rPr lang="en-US" dirty="0"/>
                        <a:t>GOLDEN R</a:t>
                      </a:r>
                    </a:p>
                  </a:txBody>
                  <a:tcPr/>
                </a:tc>
                <a:tc>
                  <a:txBody>
                    <a:bodyPr/>
                    <a:lstStyle/>
                    <a:p>
                      <a:r>
                        <a:rPr lang="en-US" dirty="0"/>
                        <a:t>CRYSTAL R</a:t>
                      </a:r>
                    </a:p>
                  </a:txBody>
                  <a:tcPr/>
                </a:tc>
                <a:tc>
                  <a:txBody>
                    <a:bodyPr/>
                    <a:lstStyle/>
                    <a:p>
                      <a:r>
                        <a:rPr lang="en-US" dirty="0"/>
                        <a:t>STERLING R</a:t>
                      </a:r>
                    </a:p>
                  </a:txBody>
                  <a:tcPr/>
                </a:tc>
                <a:tc>
                  <a:txBody>
                    <a:bodyPr/>
                    <a:lstStyle/>
                    <a:p>
                      <a:r>
                        <a:rPr lang="en-US" dirty="0"/>
                        <a:t>STERLING R (</a:t>
                      </a:r>
                      <a:r>
                        <a:rPr lang="en-US" dirty="0" err="1"/>
                        <a:t>con’t</a:t>
                      </a:r>
                      <a:r>
                        <a:rPr lang="en-US" dirty="0"/>
                        <a:t>)</a:t>
                      </a:r>
                    </a:p>
                  </a:txBody>
                  <a:tcPr/>
                </a:tc>
                <a:tc>
                  <a:txBody>
                    <a:bodyPr/>
                    <a:lstStyle/>
                    <a:p>
                      <a:r>
                        <a:rPr lang="en-US" dirty="0"/>
                        <a:t>PRESIDENT’S CIRCLE</a:t>
                      </a:r>
                    </a:p>
                  </a:txBody>
                  <a:tcPr/>
                </a:tc>
                <a:extLst>
                  <a:ext uri="{0D108BD9-81ED-4DB2-BD59-A6C34878D82A}">
                    <a16:rowId xmlns:a16="http://schemas.microsoft.com/office/drawing/2014/main" val="4111145284"/>
                  </a:ext>
                </a:extLst>
              </a:tr>
              <a:tr h="457200">
                <a:tc>
                  <a:txBody>
                    <a:bodyPr/>
                    <a:lstStyle/>
                    <a:p>
                      <a:r>
                        <a:rPr lang="en-US" dirty="0"/>
                        <a:t>Grace Masten</a:t>
                      </a:r>
                    </a:p>
                  </a:txBody>
                  <a:tcPr/>
                </a:tc>
                <a:tc>
                  <a:txBody>
                    <a:bodyPr/>
                    <a:lstStyle/>
                    <a:p>
                      <a:r>
                        <a:rPr lang="en-US" dirty="0"/>
                        <a:t>Tim Arnett</a:t>
                      </a:r>
                    </a:p>
                  </a:txBody>
                  <a:tcPr/>
                </a:tc>
                <a:tc>
                  <a:txBody>
                    <a:bodyPr/>
                    <a:lstStyle/>
                    <a:p>
                      <a:r>
                        <a:rPr lang="en-US" dirty="0"/>
                        <a:t>Veronica Bishop</a:t>
                      </a:r>
                    </a:p>
                  </a:txBody>
                  <a:tcPr/>
                </a:tc>
                <a:tc>
                  <a:txBody>
                    <a:bodyPr/>
                    <a:lstStyle/>
                    <a:p>
                      <a:r>
                        <a:rPr lang="en-US" dirty="0"/>
                        <a:t>Joni Martin Williamson</a:t>
                      </a:r>
                    </a:p>
                  </a:txBody>
                  <a:tcPr/>
                </a:tc>
                <a:tc>
                  <a:txBody>
                    <a:bodyPr/>
                    <a:lstStyle/>
                    <a:p>
                      <a:r>
                        <a:rPr lang="en-US" dirty="0"/>
                        <a:t>Grace Masten</a:t>
                      </a:r>
                    </a:p>
                  </a:txBody>
                  <a:tcPr/>
                </a:tc>
                <a:extLst>
                  <a:ext uri="{0D108BD9-81ED-4DB2-BD59-A6C34878D82A}">
                    <a16:rowId xmlns:a16="http://schemas.microsoft.com/office/drawing/2014/main" val="240892319"/>
                  </a:ext>
                </a:extLst>
              </a:tr>
              <a:tr h="457200">
                <a:tc>
                  <a:txBody>
                    <a:bodyPr/>
                    <a:lstStyle/>
                    <a:p>
                      <a:endParaRPr lang="en-US"/>
                    </a:p>
                  </a:txBody>
                  <a:tcPr/>
                </a:tc>
                <a:tc>
                  <a:txBody>
                    <a:bodyPr/>
                    <a:lstStyle/>
                    <a:p>
                      <a:r>
                        <a:rPr lang="en-US" dirty="0"/>
                        <a:t>Lauren Bunting</a:t>
                      </a:r>
                    </a:p>
                  </a:txBody>
                  <a:tcPr/>
                </a:tc>
                <a:tc>
                  <a:txBody>
                    <a:bodyPr/>
                    <a:lstStyle/>
                    <a:p>
                      <a:r>
                        <a:rPr lang="en-US" dirty="0"/>
                        <a:t>Joe Brach</a:t>
                      </a:r>
                    </a:p>
                  </a:txBody>
                  <a:tcPr/>
                </a:tc>
                <a:tc>
                  <a:txBody>
                    <a:bodyPr/>
                    <a:lstStyle/>
                    <a:p>
                      <a:r>
                        <a:rPr lang="en-US" dirty="0"/>
                        <a:t>Mia McCarthy</a:t>
                      </a:r>
                    </a:p>
                  </a:txBody>
                  <a:tcPr/>
                </a:tc>
                <a:tc>
                  <a:txBody>
                    <a:bodyPr/>
                    <a:lstStyle/>
                    <a:p>
                      <a:r>
                        <a:rPr lang="en-US" dirty="0"/>
                        <a:t>Bernie Flax</a:t>
                      </a:r>
                    </a:p>
                  </a:txBody>
                  <a:tcPr/>
                </a:tc>
                <a:extLst>
                  <a:ext uri="{0D108BD9-81ED-4DB2-BD59-A6C34878D82A}">
                    <a16:rowId xmlns:a16="http://schemas.microsoft.com/office/drawing/2014/main" val="2535949183"/>
                  </a:ext>
                </a:extLst>
              </a:tr>
              <a:tr h="457200">
                <a:tc>
                  <a:txBody>
                    <a:bodyPr/>
                    <a:lstStyle/>
                    <a:p>
                      <a:endParaRPr lang="en-US"/>
                    </a:p>
                  </a:txBody>
                  <a:tcPr/>
                </a:tc>
                <a:tc>
                  <a:txBody>
                    <a:bodyPr/>
                    <a:lstStyle/>
                    <a:p>
                      <a:r>
                        <a:rPr lang="en-US" dirty="0"/>
                        <a:t>Kevin Decker</a:t>
                      </a:r>
                    </a:p>
                  </a:txBody>
                  <a:tcPr/>
                </a:tc>
                <a:tc>
                  <a:txBody>
                    <a:bodyPr/>
                    <a:lstStyle/>
                    <a:p>
                      <a:r>
                        <a:rPr lang="en-US" dirty="0"/>
                        <a:t>Kate </a:t>
                      </a:r>
                      <a:r>
                        <a:rPr lang="en-US" dirty="0" err="1"/>
                        <a:t>Deckenback</a:t>
                      </a:r>
                      <a:endParaRPr lang="en-US" dirty="0"/>
                    </a:p>
                  </a:txBody>
                  <a:tcPr/>
                </a:tc>
                <a:tc>
                  <a:txBody>
                    <a:bodyPr/>
                    <a:lstStyle/>
                    <a:p>
                      <a:r>
                        <a:rPr lang="en-US" dirty="0"/>
                        <a:t>Mac McGraw</a:t>
                      </a:r>
                    </a:p>
                  </a:txBody>
                  <a:tcPr/>
                </a:tc>
                <a:tc>
                  <a:txBody>
                    <a:bodyPr/>
                    <a:lstStyle/>
                    <a:p>
                      <a:r>
                        <a:rPr lang="en-US" dirty="0"/>
                        <a:t>Austin Whitehead</a:t>
                      </a:r>
                    </a:p>
                  </a:txBody>
                  <a:tcPr/>
                </a:tc>
                <a:extLst>
                  <a:ext uri="{0D108BD9-81ED-4DB2-BD59-A6C34878D82A}">
                    <a16:rowId xmlns:a16="http://schemas.microsoft.com/office/drawing/2014/main" val="2802997525"/>
                  </a:ext>
                </a:extLst>
              </a:tr>
              <a:tr h="457200">
                <a:tc>
                  <a:txBody>
                    <a:bodyPr/>
                    <a:lstStyle/>
                    <a:p>
                      <a:endParaRPr lang="en-US"/>
                    </a:p>
                  </a:txBody>
                  <a:tcPr/>
                </a:tc>
                <a:tc>
                  <a:txBody>
                    <a:bodyPr/>
                    <a:lstStyle/>
                    <a:p>
                      <a:r>
                        <a:rPr lang="en-US" dirty="0"/>
                        <a:t>Bernie Flax</a:t>
                      </a:r>
                    </a:p>
                  </a:txBody>
                  <a:tcPr/>
                </a:tc>
                <a:tc>
                  <a:txBody>
                    <a:bodyPr/>
                    <a:lstStyle/>
                    <a:p>
                      <a:r>
                        <a:rPr lang="en-US" dirty="0" err="1"/>
                        <a:t>Bilonna</a:t>
                      </a:r>
                      <a:r>
                        <a:rPr lang="en-US" dirty="0"/>
                        <a:t> Dilling</a:t>
                      </a:r>
                    </a:p>
                  </a:txBody>
                  <a:tcPr/>
                </a:tc>
                <a:tc>
                  <a:txBody>
                    <a:bodyPr/>
                    <a:lstStyle/>
                    <a:p>
                      <a:r>
                        <a:rPr lang="en-US" dirty="0"/>
                        <a:t>Steve Parsons</a:t>
                      </a:r>
                    </a:p>
                  </a:txBody>
                  <a:tcPr/>
                </a:tc>
                <a:tc>
                  <a:txBody>
                    <a:bodyPr/>
                    <a:lstStyle/>
                    <a:p>
                      <a:endParaRPr lang="en-US"/>
                    </a:p>
                  </a:txBody>
                  <a:tcPr/>
                </a:tc>
                <a:extLst>
                  <a:ext uri="{0D108BD9-81ED-4DB2-BD59-A6C34878D82A}">
                    <a16:rowId xmlns:a16="http://schemas.microsoft.com/office/drawing/2014/main" val="1095331418"/>
                  </a:ext>
                </a:extLst>
              </a:tr>
              <a:tr h="457200">
                <a:tc>
                  <a:txBody>
                    <a:bodyPr/>
                    <a:lstStyle/>
                    <a:p>
                      <a:endParaRPr lang="en-US"/>
                    </a:p>
                  </a:txBody>
                  <a:tcPr/>
                </a:tc>
                <a:tc>
                  <a:txBody>
                    <a:bodyPr/>
                    <a:lstStyle/>
                    <a:p>
                      <a:r>
                        <a:rPr lang="en-US" dirty="0"/>
                        <a:t>Darron Whitehead</a:t>
                      </a:r>
                    </a:p>
                  </a:txBody>
                  <a:tcPr/>
                </a:tc>
                <a:tc>
                  <a:txBody>
                    <a:bodyPr/>
                    <a:lstStyle/>
                    <a:p>
                      <a:r>
                        <a:rPr lang="en-US" dirty="0"/>
                        <a:t>Jay Doaty</a:t>
                      </a:r>
                    </a:p>
                  </a:txBody>
                  <a:tcPr/>
                </a:tc>
                <a:tc>
                  <a:txBody>
                    <a:bodyPr/>
                    <a:lstStyle/>
                    <a:p>
                      <a:r>
                        <a:rPr lang="en-US" dirty="0"/>
                        <a:t>Carol Proctor</a:t>
                      </a:r>
                    </a:p>
                  </a:txBody>
                  <a:tcPr/>
                </a:tc>
                <a:tc>
                  <a:txBody>
                    <a:bodyPr/>
                    <a:lstStyle/>
                    <a:p>
                      <a:endParaRPr lang="en-US"/>
                    </a:p>
                  </a:txBody>
                  <a:tcPr/>
                </a:tc>
                <a:extLst>
                  <a:ext uri="{0D108BD9-81ED-4DB2-BD59-A6C34878D82A}">
                    <a16:rowId xmlns:a16="http://schemas.microsoft.com/office/drawing/2014/main" val="3109013714"/>
                  </a:ext>
                </a:extLst>
              </a:tr>
              <a:tr h="457200">
                <a:tc>
                  <a:txBody>
                    <a:bodyPr/>
                    <a:lstStyle/>
                    <a:p>
                      <a:endParaRPr lang="en-US"/>
                    </a:p>
                  </a:txBody>
                  <a:tcPr/>
                </a:tc>
                <a:tc>
                  <a:txBody>
                    <a:bodyPr/>
                    <a:lstStyle/>
                    <a:p>
                      <a:r>
                        <a:rPr lang="en-US" dirty="0"/>
                        <a:t>Joe Wilson</a:t>
                      </a:r>
                    </a:p>
                  </a:txBody>
                  <a:tcPr/>
                </a:tc>
                <a:tc>
                  <a:txBody>
                    <a:bodyPr/>
                    <a:lstStyle/>
                    <a:p>
                      <a:r>
                        <a:rPr lang="en-US" dirty="0"/>
                        <a:t>Diana Dovel</a:t>
                      </a:r>
                    </a:p>
                  </a:txBody>
                  <a:tcPr/>
                </a:tc>
                <a:tc>
                  <a:txBody>
                    <a:bodyPr/>
                    <a:lstStyle/>
                    <a:p>
                      <a:r>
                        <a:rPr lang="en-US" dirty="0"/>
                        <a:t>John Rego</a:t>
                      </a:r>
                    </a:p>
                  </a:txBody>
                  <a:tcPr/>
                </a:tc>
                <a:tc>
                  <a:txBody>
                    <a:bodyPr/>
                    <a:lstStyle/>
                    <a:p>
                      <a:endParaRPr lang="en-US"/>
                    </a:p>
                  </a:txBody>
                  <a:tcPr/>
                </a:tc>
                <a:extLst>
                  <a:ext uri="{0D108BD9-81ED-4DB2-BD59-A6C34878D82A}">
                    <a16:rowId xmlns:a16="http://schemas.microsoft.com/office/drawing/2014/main" val="907803209"/>
                  </a:ext>
                </a:extLst>
              </a:tr>
              <a:tr h="457200">
                <a:tc>
                  <a:txBody>
                    <a:bodyPr/>
                    <a:lstStyle/>
                    <a:p>
                      <a:endParaRPr lang="en-US"/>
                    </a:p>
                  </a:txBody>
                  <a:tcPr/>
                </a:tc>
                <a:tc>
                  <a:txBody>
                    <a:bodyPr/>
                    <a:lstStyle/>
                    <a:p>
                      <a:endParaRPr lang="en-US"/>
                    </a:p>
                  </a:txBody>
                  <a:tcPr/>
                </a:tc>
                <a:tc>
                  <a:txBody>
                    <a:bodyPr/>
                    <a:lstStyle/>
                    <a:p>
                      <a:r>
                        <a:rPr lang="en-US" dirty="0"/>
                        <a:t>Cameron Drew</a:t>
                      </a:r>
                    </a:p>
                  </a:txBody>
                  <a:tcPr/>
                </a:tc>
                <a:tc>
                  <a:txBody>
                    <a:bodyPr/>
                    <a:lstStyle/>
                    <a:p>
                      <a:r>
                        <a:rPr lang="en-US" dirty="0"/>
                        <a:t>Jenny Sheppard</a:t>
                      </a:r>
                    </a:p>
                  </a:txBody>
                  <a:tcPr/>
                </a:tc>
                <a:tc>
                  <a:txBody>
                    <a:bodyPr/>
                    <a:lstStyle/>
                    <a:p>
                      <a:endParaRPr lang="en-US"/>
                    </a:p>
                  </a:txBody>
                  <a:tcPr/>
                </a:tc>
                <a:extLst>
                  <a:ext uri="{0D108BD9-81ED-4DB2-BD59-A6C34878D82A}">
                    <a16:rowId xmlns:a16="http://schemas.microsoft.com/office/drawing/2014/main" val="3816497237"/>
                  </a:ext>
                </a:extLst>
              </a:tr>
              <a:tr h="457200">
                <a:tc>
                  <a:txBody>
                    <a:bodyPr/>
                    <a:lstStyle/>
                    <a:p>
                      <a:endParaRPr lang="en-US"/>
                    </a:p>
                  </a:txBody>
                  <a:tcPr/>
                </a:tc>
                <a:tc>
                  <a:txBody>
                    <a:bodyPr/>
                    <a:lstStyle/>
                    <a:p>
                      <a:endParaRPr lang="en-US"/>
                    </a:p>
                  </a:txBody>
                  <a:tcPr/>
                </a:tc>
                <a:tc>
                  <a:txBody>
                    <a:bodyPr/>
                    <a:lstStyle/>
                    <a:p>
                      <a:r>
                        <a:rPr lang="en-US" dirty="0"/>
                        <a:t>Bethany Drew</a:t>
                      </a:r>
                    </a:p>
                  </a:txBody>
                  <a:tcPr/>
                </a:tc>
                <a:tc>
                  <a:txBody>
                    <a:bodyPr/>
                    <a:lstStyle/>
                    <a:p>
                      <a:r>
                        <a:rPr lang="en-US" dirty="0"/>
                        <a:t>Leslie Smith</a:t>
                      </a:r>
                    </a:p>
                  </a:txBody>
                  <a:tcPr/>
                </a:tc>
                <a:tc>
                  <a:txBody>
                    <a:bodyPr/>
                    <a:lstStyle/>
                    <a:p>
                      <a:endParaRPr lang="en-US"/>
                    </a:p>
                  </a:txBody>
                  <a:tcPr/>
                </a:tc>
                <a:extLst>
                  <a:ext uri="{0D108BD9-81ED-4DB2-BD59-A6C34878D82A}">
                    <a16:rowId xmlns:a16="http://schemas.microsoft.com/office/drawing/2014/main" val="294202039"/>
                  </a:ext>
                </a:extLst>
              </a:tr>
              <a:tr h="457200">
                <a:tc>
                  <a:txBody>
                    <a:bodyPr/>
                    <a:lstStyle/>
                    <a:p>
                      <a:endParaRPr lang="en-US"/>
                    </a:p>
                  </a:txBody>
                  <a:tcPr/>
                </a:tc>
                <a:tc>
                  <a:txBody>
                    <a:bodyPr/>
                    <a:lstStyle/>
                    <a:p>
                      <a:endParaRPr lang="en-US"/>
                    </a:p>
                  </a:txBody>
                  <a:tcPr/>
                </a:tc>
                <a:tc>
                  <a:txBody>
                    <a:bodyPr/>
                    <a:lstStyle/>
                    <a:p>
                      <a:r>
                        <a:rPr lang="en-US" dirty="0"/>
                        <a:t>Greg Erdie</a:t>
                      </a:r>
                    </a:p>
                  </a:txBody>
                  <a:tcPr/>
                </a:tc>
                <a:tc>
                  <a:txBody>
                    <a:bodyPr/>
                    <a:lstStyle/>
                    <a:p>
                      <a:r>
                        <a:rPr lang="en-US" dirty="0"/>
                        <a:t>Frances Sterling</a:t>
                      </a:r>
                    </a:p>
                  </a:txBody>
                  <a:tcPr/>
                </a:tc>
                <a:tc>
                  <a:txBody>
                    <a:bodyPr/>
                    <a:lstStyle/>
                    <a:p>
                      <a:endParaRPr lang="en-US"/>
                    </a:p>
                  </a:txBody>
                  <a:tcPr/>
                </a:tc>
                <a:extLst>
                  <a:ext uri="{0D108BD9-81ED-4DB2-BD59-A6C34878D82A}">
                    <a16:rowId xmlns:a16="http://schemas.microsoft.com/office/drawing/2014/main" val="3936049740"/>
                  </a:ext>
                </a:extLst>
              </a:tr>
              <a:tr h="457200">
                <a:tc>
                  <a:txBody>
                    <a:bodyPr/>
                    <a:lstStyle/>
                    <a:p>
                      <a:endParaRPr lang="en-US"/>
                    </a:p>
                  </a:txBody>
                  <a:tcPr/>
                </a:tc>
                <a:tc>
                  <a:txBody>
                    <a:bodyPr/>
                    <a:lstStyle/>
                    <a:p>
                      <a:endParaRPr lang="en-US"/>
                    </a:p>
                  </a:txBody>
                  <a:tcPr/>
                </a:tc>
                <a:tc>
                  <a:txBody>
                    <a:bodyPr/>
                    <a:lstStyle/>
                    <a:p>
                      <a:r>
                        <a:rPr lang="en-US" dirty="0"/>
                        <a:t>Kim Heaney</a:t>
                      </a:r>
                    </a:p>
                  </a:txBody>
                  <a:tcPr/>
                </a:tc>
                <a:tc>
                  <a:txBody>
                    <a:bodyPr/>
                    <a:lstStyle/>
                    <a:p>
                      <a:r>
                        <a:rPr lang="en-US" dirty="0"/>
                        <a:t>Brigit Taylor</a:t>
                      </a:r>
                    </a:p>
                  </a:txBody>
                  <a:tcPr/>
                </a:tc>
                <a:tc>
                  <a:txBody>
                    <a:bodyPr/>
                    <a:lstStyle/>
                    <a:p>
                      <a:endParaRPr lang="en-US"/>
                    </a:p>
                  </a:txBody>
                  <a:tcPr/>
                </a:tc>
                <a:extLst>
                  <a:ext uri="{0D108BD9-81ED-4DB2-BD59-A6C34878D82A}">
                    <a16:rowId xmlns:a16="http://schemas.microsoft.com/office/drawing/2014/main" val="21329954"/>
                  </a:ext>
                </a:extLst>
              </a:tr>
              <a:tr h="457200">
                <a:tc>
                  <a:txBody>
                    <a:bodyPr/>
                    <a:lstStyle/>
                    <a:p>
                      <a:endParaRPr lang="en-US"/>
                    </a:p>
                  </a:txBody>
                  <a:tcPr/>
                </a:tc>
                <a:tc>
                  <a:txBody>
                    <a:bodyPr/>
                    <a:lstStyle/>
                    <a:p>
                      <a:endParaRPr lang="en-US"/>
                    </a:p>
                  </a:txBody>
                  <a:tcPr/>
                </a:tc>
                <a:tc>
                  <a:txBody>
                    <a:bodyPr/>
                    <a:lstStyle/>
                    <a:p>
                      <a:r>
                        <a:rPr lang="en-US" dirty="0"/>
                        <a:t>Debora Hileman</a:t>
                      </a:r>
                    </a:p>
                  </a:txBody>
                  <a:tcPr/>
                </a:tc>
                <a:tc>
                  <a:txBody>
                    <a:bodyPr/>
                    <a:lstStyle/>
                    <a:p>
                      <a:r>
                        <a:rPr lang="en-US" dirty="0"/>
                        <a:t>Mike Weisner</a:t>
                      </a:r>
                    </a:p>
                  </a:txBody>
                  <a:tcPr/>
                </a:tc>
                <a:tc>
                  <a:txBody>
                    <a:bodyPr/>
                    <a:lstStyle/>
                    <a:p>
                      <a:endParaRPr lang="en-US"/>
                    </a:p>
                  </a:txBody>
                  <a:tcPr/>
                </a:tc>
                <a:extLst>
                  <a:ext uri="{0D108BD9-81ED-4DB2-BD59-A6C34878D82A}">
                    <a16:rowId xmlns:a16="http://schemas.microsoft.com/office/drawing/2014/main" val="2184551196"/>
                  </a:ext>
                </a:extLst>
              </a:tr>
              <a:tr h="457200">
                <a:tc>
                  <a:txBody>
                    <a:bodyPr/>
                    <a:lstStyle/>
                    <a:p>
                      <a:endParaRPr lang="en-US"/>
                    </a:p>
                  </a:txBody>
                  <a:tcPr/>
                </a:tc>
                <a:tc>
                  <a:txBody>
                    <a:bodyPr/>
                    <a:lstStyle/>
                    <a:p>
                      <a:endParaRPr lang="en-US"/>
                    </a:p>
                  </a:txBody>
                  <a:tcPr/>
                </a:tc>
                <a:tc>
                  <a:txBody>
                    <a:bodyPr/>
                    <a:lstStyle/>
                    <a:p>
                      <a:r>
                        <a:rPr lang="en-US" dirty="0"/>
                        <a:t>Hunter Isaac</a:t>
                      </a:r>
                    </a:p>
                  </a:txBody>
                  <a:tcPr/>
                </a:tc>
                <a:tc>
                  <a:txBody>
                    <a:bodyPr/>
                    <a:lstStyle/>
                    <a:p>
                      <a:r>
                        <a:rPr lang="en-US" dirty="0"/>
                        <a:t>Austin Whitehead</a:t>
                      </a:r>
                    </a:p>
                  </a:txBody>
                  <a:tcPr/>
                </a:tc>
                <a:tc>
                  <a:txBody>
                    <a:bodyPr/>
                    <a:lstStyle/>
                    <a:p>
                      <a:endParaRPr lang="en-US"/>
                    </a:p>
                  </a:txBody>
                  <a:tcPr/>
                </a:tc>
                <a:extLst>
                  <a:ext uri="{0D108BD9-81ED-4DB2-BD59-A6C34878D82A}">
                    <a16:rowId xmlns:a16="http://schemas.microsoft.com/office/drawing/2014/main" val="3793304181"/>
                  </a:ext>
                </a:extLst>
              </a:tr>
              <a:tr h="457200">
                <a:tc>
                  <a:txBody>
                    <a:bodyPr/>
                    <a:lstStyle/>
                    <a:p>
                      <a:endParaRPr lang="en-US"/>
                    </a:p>
                  </a:txBody>
                  <a:tcPr/>
                </a:tc>
                <a:tc>
                  <a:txBody>
                    <a:bodyPr/>
                    <a:lstStyle/>
                    <a:p>
                      <a:endParaRPr lang="en-US"/>
                    </a:p>
                  </a:txBody>
                  <a:tcPr/>
                </a:tc>
                <a:tc>
                  <a:txBody>
                    <a:bodyPr/>
                    <a:lstStyle/>
                    <a:p>
                      <a:r>
                        <a:rPr lang="en-US" dirty="0"/>
                        <a:t>Chris Jett</a:t>
                      </a:r>
                    </a:p>
                  </a:txBody>
                  <a:tcPr/>
                </a:tc>
                <a:tc>
                  <a:txBody>
                    <a:bodyPr/>
                    <a:lstStyle/>
                    <a:p>
                      <a:r>
                        <a:rPr lang="en-US" dirty="0"/>
                        <a:t>Jessica Ziegler</a:t>
                      </a:r>
                    </a:p>
                  </a:txBody>
                  <a:tcPr/>
                </a:tc>
                <a:tc>
                  <a:txBody>
                    <a:bodyPr/>
                    <a:lstStyle/>
                    <a:p>
                      <a:endParaRPr lang="en-US"/>
                    </a:p>
                  </a:txBody>
                  <a:tcPr/>
                </a:tc>
                <a:extLst>
                  <a:ext uri="{0D108BD9-81ED-4DB2-BD59-A6C34878D82A}">
                    <a16:rowId xmlns:a16="http://schemas.microsoft.com/office/drawing/2014/main" val="4242991445"/>
                  </a:ext>
                </a:extLst>
              </a:tr>
              <a:tr h="457200">
                <a:tc>
                  <a:txBody>
                    <a:bodyPr/>
                    <a:lstStyle/>
                    <a:p>
                      <a:endParaRPr lang="en-US"/>
                    </a:p>
                  </a:txBody>
                  <a:tcPr/>
                </a:tc>
                <a:tc>
                  <a:txBody>
                    <a:bodyPr/>
                    <a:lstStyle/>
                    <a:p>
                      <a:endParaRPr lang="en-US"/>
                    </a:p>
                  </a:txBody>
                  <a:tcPr/>
                </a:tc>
                <a:tc>
                  <a:txBody>
                    <a:bodyPr/>
                    <a:lstStyle/>
                    <a:p>
                      <a:r>
                        <a:rPr lang="en-US" dirty="0"/>
                        <a:t>Brandon Johnson</a:t>
                      </a:r>
                    </a:p>
                  </a:txBody>
                  <a:tcPr/>
                </a:tc>
                <a:tc>
                  <a:txBody>
                    <a:bodyPr/>
                    <a:lstStyle/>
                    <a:p>
                      <a:endParaRPr lang="en-US"/>
                    </a:p>
                  </a:txBody>
                  <a:tcPr/>
                </a:tc>
                <a:tc>
                  <a:txBody>
                    <a:bodyPr/>
                    <a:lstStyle/>
                    <a:p>
                      <a:endParaRPr lang="en-US" dirty="0"/>
                    </a:p>
                  </a:txBody>
                  <a:tcPr/>
                </a:tc>
                <a:extLst>
                  <a:ext uri="{0D108BD9-81ED-4DB2-BD59-A6C34878D82A}">
                    <a16:rowId xmlns:a16="http://schemas.microsoft.com/office/drawing/2014/main" val="2073585798"/>
                  </a:ext>
                </a:extLst>
              </a:tr>
            </a:tbl>
          </a:graphicData>
        </a:graphic>
      </p:graphicFrame>
    </p:spTree>
    <p:extLst>
      <p:ext uri="{BB962C8B-B14F-4D97-AF65-F5344CB8AC3E}">
        <p14:creationId xmlns:p14="http://schemas.microsoft.com/office/powerpoint/2010/main" val="34460416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0F7BF6E-78F4-B5A2-ED55-A735C901D781}"/>
            </a:ext>
          </a:extLst>
        </p:cNvPr>
        <p:cNvGrpSpPr/>
        <p:nvPr/>
      </p:nvGrpSpPr>
      <p:grpSpPr>
        <a:xfrm>
          <a:off x="0" y="0"/>
          <a:ext cx="0" cy="0"/>
          <a:chOff x="0" y="0"/>
          <a:chExt cx="0" cy="0"/>
        </a:xfrm>
      </p:grpSpPr>
      <p:sp useBgFill="1">
        <p:nvSpPr>
          <p:cNvPr id="1050" name="Rectangle 1049">
            <a:extLst>
              <a:ext uri="{FF2B5EF4-FFF2-40B4-BE49-F238E27FC236}">
                <a16:creationId xmlns:a16="http://schemas.microsoft.com/office/drawing/2014/main" id="{27FE8312-4921-5A7D-25A8-FCC9232382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4D98073-420A-DA29-6515-11EA7E506F52}"/>
              </a:ext>
            </a:extLst>
          </p:cNvPr>
          <p:cNvSpPr>
            <a:spLocks noGrp="1"/>
          </p:cNvSpPr>
          <p:nvPr>
            <p:ph type="title"/>
          </p:nvPr>
        </p:nvSpPr>
        <p:spPr>
          <a:xfrm>
            <a:off x="4797501" y="329184"/>
            <a:ext cx="6755626" cy="1783080"/>
          </a:xfrm>
        </p:spPr>
        <p:txBody>
          <a:bodyPr vert="horz" lIns="91440" tIns="45720" rIns="91440" bIns="45720" rtlCol="0" anchor="b">
            <a:normAutofit/>
          </a:bodyPr>
          <a:lstStyle/>
          <a:p>
            <a:r>
              <a:rPr lang="en-US" sz="5400" dirty="0"/>
              <a:t>MD REALTOR LEGISLATIVE WRAP UP</a:t>
            </a:r>
          </a:p>
        </p:txBody>
      </p:sp>
      <p:sp>
        <p:nvSpPr>
          <p:cNvPr id="1052" name="sketchy line">
            <a:extLst>
              <a:ext uri="{FF2B5EF4-FFF2-40B4-BE49-F238E27FC236}">
                <a16:creationId xmlns:a16="http://schemas.microsoft.com/office/drawing/2014/main" id="{482C2B41-359C-13CC-458A-7628580DEC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7494" y="2395728"/>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logo with blue and red stars&#10;&#10;AI-generated content may be incorrect.">
            <a:extLst>
              <a:ext uri="{FF2B5EF4-FFF2-40B4-BE49-F238E27FC236}">
                <a16:creationId xmlns:a16="http://schemas.microsoft.com/office/drawing/2014/main" id="{3A2B1A3F-F24C-0AB7-AF16-59C92687B7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8873" y="481762"/>
            <a:ext cx="2377439" cy="1337310"/>
          </a:xfrm>
          <a:prstGeom prst="rect">
            <a:avLst/>
          </a:prstGeom>
        </p:spPr>
      </p:pic>
      <p:sp>
        <p:nvSpPr>
          <p:cNvPr id="9" name="TextBox 8">
            <a:extLst>
              <a:ext uri="{FF2B5EF4-FFF2-40B4-BE49-F238E27FC236}">
                <a16:creationId xmlns:a16="http://schemas.microsoft.com/office/drawing/2014/main" id="{C07F2CB4-5B98-7A78-C637-E935F5C6C1CF}"/>
              </a:ext>
            </a:extLst>
          </p:cNvPr>
          <p:cNvSpPr txBox="1"/>
          <p:nvPr/>
        </p:nvSpPr>
        <p:spPr>
          <a:xfrm>
            <a:off x="4797494" y="2706624"/>
            <a:ext cx="6755626" cy="3530342"/>
          </a:xfrm>
          <a:prstGeom prst="rect">
            <a:avLst/>
          </a:prstGeom>
        </p:spPr>
        <p:txBody>
          <a:bodyPr vert="horz" lIns="91440" tIns="45720" rIns="91440" bIns="45720" rtlCol="0">
            <a:normAutofit/>
          </a:bodyPr>
          <a:lstStyle/>
          <a:p>
            <a:pPr marR="0">
              <a:lnSpc>
                <a:spcPct val="90000"/>
              </a:lnSpc>
              <a:spcBef>
                <a:spcPts val="0"/>
              </a:spcBef>
              <a:spcAft>
                <a:spcPts val="800"/>
              </a:spcAft>
            </a:pPr>
            <a:r>
              <a:rPr lang="en-US" sz="1400" dirty="0">
                <a:hlinkClick r:id="rId3"/>
              </a:rPr>
              <a:t>Click here to view the Sine Die report from MR</a:t>
            </a:r>
            <a:endParaRPr lang="en-US" sz="1400" dirty="0"/>
          </a:p>
          <a:p>
            <a:pPr marR="0">
              <a:lnSpc>
                <a:spcPct val="90000"/>
              </a:lnSpc>
              <a:spcBef>
                <a:spcPts val="0"/>
              </a:spcBef>
              <a:spcAft>
                <a:spcPts val="800"/>
              </a:spcAft>
            </a:pPr>
            <a:r>
              <a:rPr lang="en-US" sz="1400" dirty="0">
                <a:hlinkClick r:id="rId4"/>
              </a:rPr>
              <a:t>View more here.</a:t>
            </a:r>
            <a:endParaRPr lang="en-US" sz="1400" dirty="0"/>
          </a:p>
          <a:p>
            <a:pPr marR="0">
              <a:lnSpc>
                <a:spcPct val="90000"/>
              </a:lnSpc>
              <a:spcBef>
                <a:spcPts val="0"/>
              </a:spcBef>
              <a:spcAft>
                <a:spcPts val="800"/>
              </a:spcAft>
            </a:pPr>
            <a:endParaRPr lang="en-US" sz="1400" dirty="0">
              <a:effectLst/>
            </a:endParaRPr>
          </a:p>
        </p:txBody>
      </p:sp>
      <p:pic>
        <p:nvPicPr>
          <p:cNvPr id="7" name="Picture 6" descr="A logo for a party&#10;&#10;AI-generated content may be incorrect.">
            <a:extLst>
              <a:ext uri="{FF2B5EF4-FFF2-40B4-BE49-F238E27FC236}">
                <a16:creationId xmlns:a16="http://schemas.microsoft.com/office/drawing/2014/main" id="{04C8B911-EDE4-72FC-40FE-3276754A446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449776" y="5935214"/>
            <a:ext cx="1579730" cy="747739"/>
          </a:xfrm>
          <a:prstGeom prst="rect">
            <a:avLst/>
          </a:prstGeom>
        </p:spPr>
      </p:pic>
    </p:spTree>
    <p:extLst>
      <p:ext uri="{BB962C8B-B14F-4D97-AF65-F5344CB8AC3E}">
        <p14:creationId xmlns:p14="http://schemas.microsoft.com/office/powerpoint/2010/main" val="33271204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A905D76-DD8A-C20B-EDC8-F1A9CC093C69}"/>
            </a:ext>
          </a:extLst>
        </p:cNvPr>
        <p:cNvGrpSpPr/>
        <p:nvPr/>
      </p:nvGrpSpPr>
      <p:grpSpPr>
        <a:xfrm>
          <a:off x="0" y="0"/>
          <a:ext cx="0" cy="0"/>
          <a:chOff x="0" y="0"/>
          <a:chExt cx="0" cy="0"/>
        </a:xfrm>
      </p:grpSpPr>
      <p:sp useBgFill="1">
        <p:nvSpPr>
          <p:cNvPr id="1050" name="Rectangle 1049">
            <a:extLst>
              <a:ext uri="{FF2B5EF4-FFF2-40B4-BE49-F238E27FC236}">
                <a16:creationId xmlns:a16="http://schemas.microsoft.com/office/drawing/2014/main" id="{7FB71A02-C45F-D610-B89A-65D022D145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EC84375-FCFD-4ED7-5A8D-95A0514ED081}"/>
              </a:ext>
            </a:extLst>
          </p:cNvPr>
          <p:cNvSpPr>
            <a:spLocks noGrp="1"/>
          </p:cNvSpPr>
          <p:nvPr>
            <p:ph type="title"/>
          </p:nvPr>
        </p:nvSpPr>
        <p:spPr>
          <a:xfrm>
            <a:off x="4797501" y="329184"/>
            <a:ext cx="6755626" cy="1783080"/>
          </a:xfrm>
        </p:spPr>
        <p:txBody>
          <a:bodyPr vert="horz" lIns="91440" tIns="45720" rIns="91440" bIns="45720" rtlCol="0" anchor="b">
            <a:normAutofit/>
          </a:bodyPr>
          <a:lstStyle/>
          <a:p>
            <a:r>
              <a:rPr lang="en-US" sz="5400" dirty="0"/>
              <a:t>Comptroller and DHCD Housing Update</a:t>
            </a:r>
          </a:p>
        </p:txBody>
      </p:sp>
      <p:sp>
        <p:nvSpPr>
          <p:cNvPr id="1052" name="sketchy line">
            <a:extLst>
              <a:ext uri="{FF2B5EF4-FFF2-40B4-BE49-F238E27FC236}">
                <a16:creationId xmlns:a16="http://schemas.microsoft.com/office/drawing/2014/main" id="{D2582840-D3A2-A11B-367D-142EC35EC5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7494" y="2395728"/>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logo with blue and red stars&#10;&#10;AI-generated content may be incorrect.">
            <a:extLst>
              <a:ext uri="{FF2B5EF4-FFF2-40B4-BE49-F238E27FC236}">
                <a16:creationId xmlns:a16="http://schemas.microsoft.com/office/drawing/2014/main" id="{7688C8A9-0121-E9D9-B62D-74DDBF1A90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8873" y="481762"/>
            <a:ext cx="2377439" cy="1337310"/>
          </a:xfrm>
          <a:prstGeom prst="rect">
            <a:avLst/>
          </a:prstGeom>
        </p:spPr>
      </p:pic>
      <p:sp>
        <p:nvSpPr>
          <p:cNvPr id="9" name="TextBox 8">
            <a:extLst>
              <a:ext uri="{FF2B5EF4-FFF2-40B4-BE49-F238E27FC236}">
                <a16:creationId xmlns:a16="http://schemas.microsoft.com/office/drawing/2014/main" id="{0A3044DA-3690-710E-6C90-82A34505B835}"/>
              </a:ext>
            </a:extLst>
          </p:cNvPr>
          <p:cNvSpPr txBox="1"/>
          <p:nvPr/>
        </p:nvSpPr>
        <p:spPr>
          <a:xfrm>
            <a:off x="4797494" y="2706624"/>
            <a:ext cx="6755626" cy="3530342"/>
          </a:xfrm>
          <a:prstGeom prst="rect">
            <a:avLst/>
          </a:prstGeom>
        </p:spPr>
        <p:txBody>
          <a:bodyPr vert="horz" lIns="91440" tIns="45720" rIns="91440" bIns="45720" rtlCol="0">
            <a:normAutofit/>
          </a:bodyPr>
          <a:lstStyle/>
          <a:p>
            <a:pPr marR="0">
              <a:lnSpc>
                <a:spcPct val="90000"/>
              </a:lnSpc>
              <a:spcBef>
                <a:spcPts val="0"/>
              </a:spcBef>
              <a:spcAft>
                <a:spcPts val="800"/>
              </a:spcAft>
            </a:pPr>
            <a:r>
              <a:rPr lang="en-US" sz="1400" dirty="0"/>
              <a:t>The Maryland Comptroller, Brooke Lierman, presented her office’s Housing portion of the State of the Economy, </a:t>
            </a:r>
            <a:r>
              <a:rPr lang="en-US" sz="1400" dirty="0">
                <a:hlinkClick r:id="rId3"/>
              </a:rPr>
              <a:t>linked here. </a:t>
            </a:r>
            <a:endParaRPr lang="en-US" sz="1400" dirty="0"/>
          </a:p>
          <a:p>
            <a:pPr marR="0">
              <a:lnSpc>
                <a:spcPct val="90000"/>
              </a:lnSpc>
              <a:spcBef>
                <a:spcPts val="0"/>
              </a:spcBef>
              <a:spcAft>
                <a:spcPts val="800"/>
              </a:spcAft>
            </a:pPr>
            <a:r>
              <a:rPr lang="en-US" sz="1400" dirty="0"/>
              <a:t>In it are key findings pertaining to Maryland’s housing economy, including an acknowledgement of the 100,000 unit shortage in the state, potential reasonings behind that shortage including rising costs of materials and labor (Maryland cost of building exceeds the national average), stagnant permitting (neighbor states and states with high growth outpace Maryland in single-family and multi-family permitting), among other data points. </a:t>
            </a:r>
          </a:p>
          <a:p>
            <a:pPr marR="0">
              <a:lnSpc>
                <a:spcPct val="90000"/>
              </a:lnSpc>
              <a:spcBef>
                <a:spcPts val="0"/>
              </a:spcBef>
              <a:spcAft>
                <a:spcPts val="800"/>
              </a:spcAft>
            </a:pPr>
            <a:r>
              <a:rPr lang="en-US" sz="1400" dirty="0"/>
              <a:t>One analogy the report draws is to the Smith Island Cake, where the process to obtain the necessary permits to development is similar to our Somerset attraction’s layers of cake and fudge. </a:t>
            </a:r>
          </a:p>
          <a:p>
            <a:pPr marR="0">
              <a:lnSpc>
                <a:spcPct val="90000"/>
              </a:lnSpc>
              <a:spcBef>
                <a:spcPts val="0"/>
              </a:spcBef>
              <a:spcAft>
                <a:spcPts val="800"/>
              </a:spcAft>
            </a:pPr>
            <a:r>
              <a:rPr lang="en-US" sz="1400" dirty="0"/>
              <a:t>Suggestions include expanded townhome zoning, residential development in commercial zones, ADU implementation, building code reform, among others. Certainly an interesting read and I’ll have a summary of it next week!</a:t>
            </a:r>
          </a:p>
          <a:p>
            <a:pPr marR="0">
              <a:lnSpc>
                <a:spcPct val="90000"/>
              </a:lnSpc>
              <a:spcBef>
                <a:spcPts val="0"/>
              </a:spcBef>
              <a:spcAft>
                <a:spcPts val="800"/>
              </a:spcAft>
            </a:pPr>
            <a:endParaRPr lang="en-US" sz="1400" dirty="0">
              <a:effectLst/>
            </a:endParaRPr>
          </a:p>
        </p:txBody>
      </p:sp>
      <p:pic>
        <p:nvPicPr>
          <p:cNvPr id="7" name="Picture 6" descr="A logo for a party&#10;&#10;AI-generated content may be incorrect.">
            <a:extLst>
              <a:ext uri="{FF2B5EF4-FFF2-40B4-BE49-F238E27FC236}">
                <a16:creationId xmlns:a16="http://schemas.microsoft.com/office/drawing/2014/main" id="{6C4F4D04-06E2-77CC-BCF7-7C01DE859B2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49776" y="5935214"/>
            <a:ext cx="1579730" cy="747739"/>
          </a:xfrm>
          <a:prstGeom prst="rect">
            <a:avLst/>
          </a:prstGeom>
        </p:spPr>
      </p:pic>
    </p:spTree>
    <p:extLst>
      <p:ext uri="{BB962C8B-B14F-4D97-AF65-F5344CB8AC3E}">
        <p14:creationId xmlns:p14="http://schemas.microsoft.com/office/powerpoint/2010/main" val="6824666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555DD49-7CC6-880F-3897-BDCC06879B24}"/>
            </a:ext>
          </a:extLst>
        </p:cNvPr>
        <p:cNvGrpSpPr/>
        <p:nvPr/>
      </p:nvGrpSpPr>
      <p:grpSpPr>
        <a:xfrm>
          <a:off x="0" y="0"/>
          <a:ext cx="0" cy="0"/>
          <a:chOff x="0" y="0"/>
          <a:chExt cx="0" cy="0"/>
        </a:xfrm>
      </p:grpSpPr>
      <p:sp useBgFill="1">
        <p:nvSpPr>
          <p:cNvPr id="1050" name="Rectangle 1049">
            <a:extLst>
              <a:ext uri="{FF2B5EF4-FFF2-40B4-BE49-F238E27FC236}">
                <a16:creationId xmlns:a16="http://schemas.microsoft.com/office/drawing/2014/main" id="{5AC1364A-3E3D-4F0D-8776-78AF3A270D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A2EE1F7-A767-7542-70BB-9D471E48ADBE}"/>
              </a:ext>
            </a:extLst>
          </p:cNvPr>
          <p:cNvSpPr>
            <a:spLocks noGrp="1"/>
          </p:cNvSpPr>
          <p:nvPr>
            <p:ph type="title"/>
          </p:nvPr>
        </p:nvSpPr>
        <p:spPr>
          <a:xfrm>
            <a:off x="4797501" y="329184"/>
            <a:ext cx="6755626" cy="1783080"/>
          </a:xfrm>
        </p:spPr>
        <p:txBody>
          <a:bodyPr vert="horz" lIns="91440" tIns="45720" rIns="91440" bIns="45720" rtlCol="0" anchor="b">
            <a:normAutofit/>
          </a:bodyPr>
          <a:lstStyle/>
          <a:p>
            <a:r>
              <a:rPr lang="en-US" sz="5400" dirty="0"/>
              <a:t>DHCD Housing Needs Assessment for 2026</a:t>
            </a:r>
          </a:p>
        </p:txBody>
      </p:sp>
      <p:sp>
        <p:nvSpPr>
          <p:cNvPr id="1052" name="sketchy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7494" y="2395728"/>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logo with blue and red stars&#10;&#10;AI-generated content may be incorrect.">
            <a:extLst>
              <a:ext uri="{FF2B5EF4-FFF2-40B4-BE49-F238E27FC236}">
                <a16:creationId xmlns:a16="http://schemas.microsoft.com/office/drawing/2014/main" id="{6B817EBB-FEBA-1C6E-A3E7-F4331BEC69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8873" y="481762"/>
            <a:ext cx="2377439" cy="1337310"/>
          </a:xfrm>
          <a:prstGeom prst="rect">
            <a:avLst/>
          </a:prstGeom>
        </p:spPr>
      </p:pic>
      <p:sp>
        <p:nvSpPr>
          <p:cNvPr id="9" name="TextBox 8">
            <a:extLst>
              <a:ext uri="{FF2B5EF4-FFF2-40B4-BE49-F238E27FC236}">
                <a16:creationId xmlns:a16="http://schemas.microsoft.com/office/drawing/2014/main" id="{F5428667-F5DB-F32B-5C6E-D10335BA01ED}"/>
              </a:ext>
            </a:extLst>
          </p:cNvPr>
          <p:cNvSpPr txBox="1"/>
          <p:nvPr/>
        </p:nvSpPr>
        <p:spPr>
          <a:xfrm>
            <a:off x="4797494" y="2706624"/>
            <a:ext cx="6755626" cy="3530342"/>
          </a:xfrm>
          <a:prstGeom prst="rect">
            <a:avLst/>
          </a:prstGeom>
        </p:spPr>
        <p:txBody>
          <a:bodyPr vert="horz" lIns="91440" tIns="45720" rIns="91440" bIns="45720" rtlCol="0">
            <a:normAutofit fontScale="92500"/>
          </a:bodyPr>
          <a:lstStyle/>
          <a:p>
            <a:pPr marR="0">
              <a:lnSpc>
                <a:spcPct val="90000"/>
              </a:lnSpc>
              <a:spcBef>
                <a:spcPts val="0"/>
              </a:spcBef>
              <a:spcAft>
                <a:spcPts val="800"/>
              </a:spcAft>
            </a:pPr>
            <a:r>
              <a:rPr lang="en-US" sz="1400" dirty="0">
                <a:hlinkClick r:id="rId3"/>
              </a:rPr>
              <a:t>Click here to read the full assessment.</a:t>
            </a:r>
            <a:endParaRPr lang="en-US" sz="1400" dirty="0"/>
          </a:p>
          <a:p>
            <a:pPr marR="0">
              <a:lnSpc>
                <a:spcPct val="90000"/>
              </a:lnSpc>
              <a:spcBef>
                <a:spcPts val="0"/>
              </a:spcBef>
              <a:spcAft>
                <a:spcPts val="800"/>
              </a:spcAft>
            </a:pPr>
            <a:r>
              <a:rPr lang="en-US" sz="1400" dirty="0">
                <a:effectLst/>
              </a:rPr>
              <a:t>D</a:t>
            </a:r>
            <a:r>
              <a:rPr lang="en-US" sz="1400" dirty="0"/>
              <a:t>HCD put their housing needs assessment out this past week – here are a few key takeaways:</a:t>
            </a:r>
          </a:p>
          <a:p>
            <a:pPr marL="285750" marR="0" indent="-285750">
              <a:lnSpc>
                <a:spcPct val="90000"/>
              </a:lnSpc>
              <a:spcBef>
                <a:spcPts val="0"/>
              </a:spcBef>
              <a:spcAft>
                <a:spcPts val="800"/>
              </a:spcAft>
              <a:buFont typeface="Arial" panose="020B0604020202020204" pitchFamily="34" charset="0"/>
              <a:buChar char="•"/>
            </a:pPr>
            <a:r>
              <a:rPr lang="en-US" sz="1400" i="0" dirty="0">
                <a:solidFill>
                  <a:srgbClr val="424242"/>
                </a:solidFill>
                <a:effectLst/>
              </a:rPr>
              <a:t>Maryland needs about 590,000 new housing units by 2045 to meet projected demand</a:t>
            </a:r>
          </a:p>
          <a:p>
            <a:pPr marL="285750" marR="0" indent="-285750">
              <a:lnSpc>
                <a:spcPct val="90000"/>
              </a:lnSpc>
              <a:spcBef>
                <a:spcPts val="0"/>
              </a:spcBef>
              <a:spcAft>
                <a:spcPts val="800"/>
              </a:spcAft>
              <a:buFont typeface="Arial" panose="020B0604020202020204" pitchFamily="34" charset="0"/>
              <a:buChar char="•"/>
            </a:pPr>
            <a:r>
              <a:rPr lang="en-US" sz="1400" i="0" dirty="0">
                <a:solidFill>
                  <a:srgbClr val="424242"/>
                </a:solidFill>
                <a:effectLst/>
              </a:rPr>
              <a:t>The cost burden for renters has increased from 33%since 2000 to 46% since 2022.</a:t>
            </a:r>
          </a:p>
          <a:p>
            <a:pPr marL="285750" marR="0" indent="-285750">
              <a:lnSpc>
                <a:spcPct val="90000"/>
              </a:lnSpc>
              <a:spcBef>
                <a:spcPts val="0"/>
              </a:spcBef>
              <a:spcAft>
                <a:spcPts val="800"/>
              </a:spcAft>
              <a:buFont typeface="Arial" panose="020B0604020202020204" pitchFamily="34" charset="0"/>
              <a:buChar char="•"/>
            </a:pPr>
            <a:r>
              <a:rPr lang="en-US" sz="1400" i="0" dirty="0">
                <a:solidFill>
                  <a:srgbClr val="424242"/>
                </a:solidFill>
                <a:effectLst/>
              </a:rPr>
              <a:t>Homeownership is increasingly out of reach for moderate-income households; only 49% could afford the median home in 2022, down from 75% in 2000</a:t>
            </a:r>
            <a:r>
              <a:rPr lang="en-US" sz="1400" b="0" dirty="0">
                <a:solidFill>
                  <a:srgbClr val="424242"/>
                </a:solidFill>
                <a:latin typeface="Segoe Sans"/>
              </a:rPr>
              <a:t>.</a:t>
            </a:r>
          </a:p>
          <a:p>
            <a:pPr marL="285750" marR="0" indent="-285750">
              <a:lnSpc>
                <a:spcPct val="90000"/>
              </a:lnSpc>
              <a:spcBef>
                <a:spcPts val="0"/>
              </a:spcBef>
              <a:spcAft>
                <a:spcPts val="800"/>
              </a:spcAft>
              <a:buFont typeface="Arial" panose="020B0604020202020204" pitchFamily="34" charset="0"/>
              <a:buChar char="•"/>
            </a:pPr>
            <a:r>
              <a:rPr lang="en-US" sz="1400" i="0" dirty="0">
                <a:solidFill>
                  <a:srgbClr val="424242"/>
                </a:solidFill>
                <a:effectLst/>
              </a:rPr>
              <a:t>For every 1,000 renters earning 0–30% of Area Median Income (AMI), 610 affordable homes are missing</a:t>
            </a:r>
            <a:r>
              <a:rPr lang="en-US" sz="1400" dirty="0">
                <a:solidFill>
                  <a:srgbClr val="424242"/>
                </a:solidFill>
              </a:rPr>
              <a:t>.</a:t>
            </a:r>
          </a:p>
          <a:p>
            <a:pPr marL="285750" marR="0" indent="-285750">
              <a:lnSpc>
                <a:spcPct val="90000"/>
              </a:lnSpc>
              <a:spcBef>
                <a:spcPts val="0"/>
              </a:spcBef>
              <a:spcAft>
                <a:spcPts val="800"/>
              </a:spcAft>
              <a:buFont typeface="Arial" panose="020B0604020202020204" pitchFamily="34" charset="0"/>
              <a:buChar char="•"/>
            </a:pPr>
            <a:r>
              <a:rPr lang="en-US" sz="1400" dirty="0">
                <a:solidFill>
                  <a:srgbClr val="424242"/>
                </a:solidFill>
              </a:rPr>
              <a:t>The lower shore has an average of 20% - 55%+ of its renters are cost burdened. </a:t>
            </a:r>
          </a:p>
          <a:p>
            <a:pPr marL="285750" marR="0" indent="-285750">
              <a:lnSpc>
                <a:spcPct val="90000"/>
              </a:lnSpc>
              <a:spcBef>
                <a:spcPts val="0"/>
              </a:spcBef>
              <a:spcAft>
                <a:spcPts val="800"/>
              </a:spcAft>
              <a:buFont typeface="Arial" panose="020B0604020202020204" pitchFamily="34" charset="0"/>
              <a:buChar char="•"/>
            </a:pPr>
            <a:r>
              <a:rPr lang="en-US" sz="1400" dirty="0">
                <a:solidFill>
                  <a:srgbClr val="424242"/>
                </a:solidFill>
              </a:rPr>
              <a:t>Total annual permitted units has been halved since 2000. </a:t>
            </a:r>
          </a:p>
          <a:p>
            <a:pPr marR="0">
              <a:lnSpc>
                <a:spcPct val="90000"/>
              </a:lnSpc>
              <a:spcBef>
                <a:spcPts val="0"/>
              </a:spcBef>
              <a:spcAft>
                <a:spcPts val="800"/>
              </a:spcAft>
            </a:pPr>
            <a:r>
              <a:rPr lang="en-US" sz="1400" dirty="0">
                <a:solidFill>
                  <a:srgbClr val="424242"/>
                </a:solidFill>
              </a:rPr>
              <a:t>Maryland’s housing shortage is multifaceted, and DHCD will being forth legislation this Session to remedy the worsening inventory shortage for our state. This is a very interesting read and I’m happy to discuss further!</a:t>
            </a:r>
            <a:endParaRPr lang="en-US" sz="1400" dirty="0"/>
          </a:p>
          <a:p>
            <a:pPr marR="0">
              <a:lnSpc>
                <a:spcPct val="90000"/>
              </a:lnSpc>
              <a:spcBef>
                <a:spcPts val="0"/>
              </a:spcBef>
              <a:spcAft>
                <a:spcPts val="800"/>
              </a:spcAft>
            </a:pPr>
            <a:endParaRPr lang="en-US" sz="1400" dirty="0">
              <a:effectLst/>
            </a:endParaRPr>
          </a:p>
        </p:txBody>
      </p:sp>
      <p:pic>
        <p:nvPicPr>
          <p:cNvPr id="7" name="Picture 6" descr="A logo for a party&#10;&#10;AI-generated content may be incorrect.">
            <a:extLst>
              <a:ext uri="{FF2B5EF4-FFF2-40B4-BE49-F238E27FC236}">
                <a16:creationId xmlns:a16="http://schemas.microsoft.com/office/drawing/2014/main" id="{230726F5-D135-A887-6CC8-B1350BCE93F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49776" y="5935214"/>
            <a:ext cx="1579730" cy="747739"/>
          </a:xfrm>
          <a:prstGeom prst="rect">
            <a:avLst/>
          </a:prstGeom>
        </p:spPr>
      </p:pic>
    </p:spTree>
    <p:extLst>
      <p:ext uri="{BB962C8B-B14F-4D97-AF65-F5344CB8AC3E}">
        <p14:creationId xmlns:p14="http://schemas.microsoft.com/office/powerpoint/2010/main" val="20241511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b1bb9989-b471-480f-be93-2d6b8993a955">
      <Terms xmlns="http://schemas.microsoft.com/office/infopath/2007/PartnerControls"/>
    </lcf76f155ced4ddcb4097134ff3c332f>
    <TaxCatchAll xmlns="34a1bb94-67c0-4958-a0ee-1e27c1b00ddc"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20C8CEF002D05C409C032EBAC5375784" ma:contentTypeVersion="19" ma:contentTypeDescription="Create a new document." ma:contentTypeScope="" ma:versionID="ba34a5756e91cda6bc121bc4a29be819">
  <xsd:schema xmlns:xsd="http://www.w3.org/2001/XMLSchema" xmlns:xs="http://www.w3.org/2001/XMLSchema" xmlns:p="http://schemas.microsoft.com/office/2006/metadata/properties" xmlns:ns2="b1bb9989-b471-480f-be93-2d6b8993a955" xmlns:ns3="34a1bb94-67c0-4958-a0ee-1e27c1b00ddc" targetNamespace="http://schemas.microsoft.com/office/2006/metadata/properties" ma:root="true" ma:fieldsID="b5b11cff10d41241036676eadc3d5152" ns2:_="" ns3:_="">
    <xsd:import namespace="b1bb9989-b471-480f-be93-2d6b8993a955"/>
    <xsd:import namespace="34a1bb94-67c0-4958-a0ee-1e27c1b00ddc"/>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AutoKeyPoints" minOccurs="0"/>
                <xsd:element ref="ns2:MediaServiceKeyPoints" minOccurs="0"/>
                <xsd:element ref="ns2:MediaServiceLocation"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1bb9989-b471-480f-be93-2d6b8993a95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a2bb974c-b3ae-40dd-b26a-42db46373646"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4a1bb94-67c0-4958-a0ee-1e27c1b00ddc"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469bbe3e-9377-4bab-a71e-2726122a0c35}" ma:internalName="TaxCatchAll" ma:showField="CatchAllData" ma:web="34a1bb94-67c0-4958-a0ee-1e27c1b00dd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547ABAE-DAB7-409A-9402-3AC232FB6598}">
  <ds:schemaRefs>
    <ds:schemaRef ds:uri="http://schemas.microsoft.com/sharepoint/v3/contenttype/forms"/>
  </ds:schemaRefs>
</ds:datastoreItem>
</file>

<file path=customXml/itemProps2.xml><?xml version="1.0" encoding="utf-8"?>
<ds:datastoreItem xmlns:ds="http://schemas.openxmlformats.org/officeDocument/2006/customXml" ds:itemID="{DA5C4587-034B-4088-BAB9-1723653E641D}">
  <ds:schemaRefs>
    <ds:schemaRef ds:uri="34a1bb94-67c0-4958-a0ee-1e27c1b00ddc"/>
    <ds:schemaRef ds:uri="http://purl.org/dc/elements/1.1/"/>
    <ds:schemaRef ds:uri="http://schemas.microsoft.com/office/2006/documentManagement/types"/>
    <ds:schemaRef ds:uri="http://schemas.openxmlformats.org/package/2006/metadata/core-properties"/>
    <ds:schemaRef ds:uri="http://purl.org/dc/dcmitype/"/>
    <ds:schemaRef ds:uri="http://purl.org/dc/terms/"/>
    <ds:schemaRef ds:uri="http://www.w3.org/XML/1998/namespace"/>
    <ds:schemaRef ds:uri="b1bb9989-b471-480f-be93-2d6b8993a955"/>
    <ds:schemaRef ds:uri="http://schemas.microsoft.com/office/infopath/2007/PartnerControls"/>
    <ds:schemaRef ds:uri="http://schemas.microsoft.com/office/2006/metadata/properties"/>
  </ds:schemaRefs>
</ds:datastoreItem>
</file>

<file path=customXml/itemProps3.xml><?xml version="1.0" encoding="utf-8"?>
<ds:datastoreItem xmlns:ds="http://schemas.openxmlformats.org/officeDocument/2006/customXml" ds:itemID="{141BE63A-0219-4612-90DF-1A936C099F3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1bb9989-b471-480f-be93-2d6b8993a955"/>
    <ds:schemaRef ds:uri="34a1bb94-67c0-4958-a0ee-1e27c1b00dd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263479</TotalTime>
  <Words>938</Words>
  <Application>Microsoft Office PowerPoint</Application>
  <PresentationFormat>Widescreen</PresentationFormat>
  <Paragraphs>147</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Aptos</vt:lpstr>
      <vt:lpstr>Aptos Display</vt:lpstr>
      <vt:lpstr>Arial</vt:lpstr>
      <vt:lpstr>Segoe Sans</vt:lpstr>
      <vt:lpstr>Office Theme</vt:lpstr>
      <vt:lpstr>Government Update  </vt:lpstr>
      <vt:lpstr>Wicomico</vt:lpstr>
      <vt:lpstr>GAD Institute</vt:lpstr>
      <vt:lpstr>GAD Institute</vt:lpstr>
      <vt:lpstr>GAD Institute</vt:lpstr>
      <vt:lpstr>GAD Institute</vt:lpstr>
      <vt:lpstr>PowerPoint Presentation</vt:lpstr>
      <vt:lpstr>MD REALTOR LEGISLATIVE WRAP UP</vt:lpstr>
      <vt:lpstr>Comptroller and DHCD Housing Update</vt:lpstr>
      <vt:lpstr>DHCD Housing Needs Assessment for 2026</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Maryland State Legislative Session Recap &amp; &amp; Local Government Updates</dc:title>
  <dc:creator>Kim Blair</dc:creator>
  <cp:lastModifiedBy>Advocacy</cp:lastModifiedBy>
  <cp:revision>41</cp:revision>
  <cp:lastPrinted>2025-04-22T18:50:45Z</cp:lastPrinted>
  <dcterms:created xsi:type="dcterms:W3CDTF">2025-04-18T17:10:27Z</dcterms:created>
  <dcterms:modified xsi:type="dcterms:W3CDTF">2026-10-01T14:05:09Z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0x01010020C8CEF002D05C409C032EBAC5375784</vt:lpwstr>
  </property>
  <property fmtid="{D5CDD505-2E9C-101B-9397-08002B2CF9AE}" pid="3" name="MediaServiceImageTags">
    <vt:lpwstr/>
  </property>
</Properties>
</file>