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Default Extension="xx&amp;_nc_gid=QwhUfhFvAPyqs_7C2BSr1Q&amp;_nc_ss=7a2a8&amp;oh=00_AQP4KRZeJrcOcFnbfveQ4ccJbK3PQACBdix6KV3h4r-h6A&amp;oe=6AC56852"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7" r:id="rId5"/>
    <p:sldId id="384" r:id="rId6"/>
    <p:sldId id="374" r:id="rId7"/>
    <p:sldId id="379" r:id="rId8"/>
    <p:sldId id="385" r:id="rId9"/>
    <p:sldId id="386" r:id="rId10"/>
    <p:sldId id="363" r:id="rId11"/>
    <p:sldId id="369" r:id="rId12"/>
    <p:sldId id="352" r:id="rId13"/>
    <p:sldId id="337" r:id="rId14"/>
    <p:sldId id="325" r:id="rId15"/>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2F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E01D49-0A05-40BE-8B6F-4166D4C39A52}" v="3" dt="2026-10-02T12:34:11.6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97" autoAdjust="0"/>
    <p:restoredTop sz="94451" autoAdjust="0"/>
  </p:normalViewPr>
  <p:slideViewPr>
    <p:cSldViewPr snapToGrid="0">
      <p:cViewPr varScale="1">
        <p:scale>
          <a:sx n="47" d="100"/>
          <a:sy n="47" d="100"/>
        </p:scale>
        <p:origin x="77" y="99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vocacy" userId="a72cdaed-5e24-487e-9a84-740c9ee2f65c" providerId="ADAL" clId="{96E04F4B-0D6E-44E7-8E71-E4C660C697D4}"/>
    <pc:docChg chg="undo custSel addSld delSld modSld">
      <pc:chgData name="Advocacy" userId="a72cdaed-5e24-487e-9a84-740c9ee2f65c" providerId="ADAL" clId="{96E04F4B-0D6E-44E7-8E71-E4C660C697D4}" dt="2026-10-02T12:40:05.114" v="2802" actId="20577"/>
      <pc:docMkLst>
        <pc:docMk/>
      </pc:docMkLst>
      <pc:sldChg chg="del">
        <pc:chgData name="Advocacy" userId="a72cdaed-5e24-487e-9a84-740c9ee2f65c" providerId="ADAL" clId="{96E04F4B-0D6E-44E7-8E71-E4C660C697D4}" dt="2026-10-02T12:29:06.896" v="2119" actId="2696"/>
        <pc:sldMkLst>
          <pc:docMk/>
          <pc:sldMk cId="3333331953" sldId="383"/>
        </pc:sldMkLst>
      </pc:sldChg>
      <pc:sldChg chg="addSp modSp mod">
        <pc:chgData name="Advocacy" userId="a72cdaed-5e24-487e-9a84-740c9ee2f65c" providerId="ADAL" clId="{96E04F4B-0D6E-44E7-8E71-E4C660C697D4}" dt="2026-10-02T12:28:40.045" v="2117" actId="20577"/>
        <pc:sldMkLst>
          <pc:docMk/>
          <pc:sldMk cId="2527008123" sldId="384"/>
        </pc:sldMkLst>
        <pc:spChg chg="mod">
          <ac:chgData name="Advocacy" userId="a72cdaed-5e24-487e-9a84-740c9ee2f65c" providerId="ADAL" clId="{96E04F4B-0D6E-44E7-8E71-E4C660C697D4}" dt="2026-10-02T12:24:30.747" v="1615" actId="20577"/>
          <ac:spMkLst>
            <pc:docMk/>
            <pc:sldMk cId="2527008123" sldId="384"/>
            <ac:spMk id="2" creationId="{EF9814DE-A973-4FFA-2EB2-65D9C89E9DEA}"/>
          </ac:spMkLst>
        </pc:spChg>
        <pc:spChg chg="add mod">
          <ac:chgData name="Advocacy" userId="a72cdaed-5e24-487e-9a84-740c9ee2f65c" providerId="ADAL" clId="{96E04F4B-0D6E-44E7-8E71-E4C660C697D4}" dt="2026-10-02T12:24:41.986" v="1618" actId="767"/>
          <ac:spMkLst>
            <pc:docMk/>
            <pc:sldMk cId="2527008123" sldId="384"/>
            <ac:spMk id="3" creationId="{DA623DDD-8912-AFE2-7AD4-0D067EE05F28}"/>
          </ac:spMkLst>
        </pc:spChg>
        <pc:spChg chg="mod">
          <ac:chgData name="Advocacy" userId="a72cdaed-5e24-487e-9a84-740c9ee2f65c" providerId="ADAL" clId="{96E04F4B-0D6E-44E7-8E71-E4C660C697D4}" dt="2026-10-02T12:28:40.045" v="2117" actId="20577"/>
          <ac:spMkLst>
            <pc:docMk/>
            <pc:sldMk cId="2527008123" sldId="384"/>
            <ac:spMk id="9" creationId="{2BEEA050-F498-CD94-8C9F-8958FF9C1AD0}"/>
          </ac:spMkLst>
        </pc:spChg>
      </pc:sldChg>
      <pc:sldChg chg="addSp modSp add del mod">
        <pc:chgData name="Advocacy" userId="a72cdaed-5e24-487e-9a84-740c9ee2f65c" providerId="ADAL" clId="{96E04F4B-0D6E-44E7-8E71-E4C660C697D4}" dt="2026-10-02T12:24:09.044" v="1567" actId="2696"/>
        <pc:sldMkLst>
          <pc:docMk/>
          <pc:sldMk cId="2233766123" sldId="385"/>
        </pc:sldMkLst>
      </pc:sldChg>
      <pc:sldChg chg="addSp modSp add mod">
        <pc:chgData name="Advocacy" userId="a72cdaed-5e24-487e-9a84-740c9ee2f65c" providerId="ADAL" clId="{96E04F4B-0D6E-44E7-8E71-E4C660C697D4}" dt="2026-10-02T12:35:14.612" v="2474" actId="1076"/>
        <pc:sldMkLst>
          <pc:docMk/>
          <pc:sldMk cId="3944247530" sldId="385"/>
        </pc:sldMkLst>
        <pc:spChg chg="mod">
          <ac:chgData name="Advocacy" userId="a72cdaed-5e24-487e-9a84-740c9ee2f65c" providerId="ADAL" clId="{96E04F4B-0D6E-44E7-8E71-E4C660C697D4}" dt="2026-10-02T12:30:42.721" v="2155" actId="20577"/>
          <ac:spMkLst>
            <pc:docMk/>
            <pc:sldMk cId="3944247530" sldId="385"/>
            <ac:spMk id="2" creationId="{C94D76A0-E568-50AE-70CD-CBD8EE614BEB}"/>
          </ac:spMkLst>
        </pc:spChg>
        <pc:spChg chg="mod">
          <ac:chgData name="Advocacy" userId="a72cdaed-5e24-487e-9a84-740c9ee2f65c" providerId="ADAL" clId="{96E04F4B-0D6E-44E7-8E71-E4C660C697D4}" dt="2026-10-02T12:34:55.688" v="2473" actId="20577"/>
          <ac:spMkLst>
            <pc:docMk/>
            <pc:sldMk cId="3944247530" sldId="385"/>
            <ac:spMk id="12" creationId="{0658A00A-0243-81AD-443C-0BFF7C227FD0}"/>
          </ac:spMkLst>
        </pc:spChg>
        <pc:picChg chg="add mod">
          <ac:chgData name="Advocacy" userId="a72cdaed-5e24-487e-9a84-740c9ee2f65c" providerId="ADAL" clId="{96E04F4B-0D6E-44E7-8E71-E4C660C697D4}" dt="2026-10-02T12:35:14.612" v="2474" actId="1076"/>
          <ac:picMkLst>
            <pc:docMk/>
            <pc:sldMk cId="3944247530" sldId="385"/>
            <ac:picMk id="5" creationId="{90770D9E-9C47-7C09-9C6D-F0E6C6BD3851}"/>
          </ac:picMkLst>
        </pc:picChg>
      </pc:sldChg>
      <pc:sldChg chg="delSp modSp add mod">
        <pc:chgData name="Advocacy" userId="a72cdaed-5e24-487e-9a84-740c9ee2f65c" providerId="ADAL" clId="{96E04F4B-0D6E-44E7-8E71-E4C660C697D4}" dt="2026-10-02T12:40:05.114" v="2802" actId="20577"/>
        <pc:sldMkLst>
          <pc:docMk/>
          <pc:sldMk cId="285570125" sldId="386"/>
        </pc:sldMkLst>
        <pc:spChg chg="mod">
          <ac:chgData name="Advocacy" userId="a72cdaed-5e24-487e-9a84-740c9ee2f65c" providerId="ADAL" clId="{96E04F4B-0D6E-44E7-8E71-E4C660C697D4}" dt="2026-10-02T12:38:27.156" v="2537" actId="20577"/>
          <ac:spMkLst>
            <pc:docMk/>
            <pc:sldMk cId="285570125" sldId="386"/>
            <ac:spMk id="2" creationId="{F2B8CA5F-301A-3022-08CC-359636735C1C}"/>
          </ac:spMkLst>
        </pc:spChg>
        <pc:spChg chg="mod">
          <ac:chgData name="Advocacy" userId="a72cdaed-5e24-487e-9a84-740c9ee2f65c" providerId="ADAL" clId="{96E04F4B-0D6E-44E7-8E71-E4C660C697D4}" dt="2026-10-02T12:40:05.114" v="2802" actId="20577"/>
          <ac:spMkLst>
            <pc:docMk/>
            <pc:sldMk cId="285570125" sldId="386"/>
            <ac:spMk id="12" creationId="{E82FA49B-C2D3-CEC4-E4A5-F06168AEDC3A}"/>
          </ac:spMkLst>
        </pc:spChg>
        <pc:picChg chg="del">
          <ac:chgData name="Advocacy" userId="a72cdaed-5e24-487e-9a84-740c9ee2f65c" providerId="ADAL" clId="{96E04F4B-0D6E-44E7-8E71-E4C660C697D4}" dt="2026-10-02T12:38:28.921" v="2538" actId="478"/>
          <ac:picMkLst>
            <pc:docMk/>
            <pc:sldMk cId="285570125" sldId="386"/>
            <ac:picMk id="5" creationId="{029968D6-07A3-0C68-933B-0FEBEB3E98C8}"/>
          </ac:picMkLst>
        </pc:picChg>
      </pc:sldChg>
      <pc:sldChg chg="del">
        <pc:chgData name="Advocacy" userId="a72cdaed-5e24-487e-9a84-740c9ee2f65c" providerId="ADAL" clId="{96E04F4B-0D6E-44E7-8E71-E4C660C697D4}" dt="2026-10-02T12:28:50.722" v="2118" actId="2696"/>
        <pc:sldMkLst>
          <pc:docMk/>
          <pc:sldMk cId="1033831861" sldId="386"/>
        </pc:sldMkLst>
      </pc:sldChg>
      <pc:sldChg chg="del">
        <pc:chgData name="Advocacy" userId="a72cdaed-5e24-487e-9a84-740c9ee2f65c" providerId="ADAL" clId="{96E04F4B-0D6E-44E7-8E71-E4C660C697D4}" dt="2026-10-02T12:29:09.796" v="2120" actId="2696"/>
        <pc:sldMkLst>
          <pc:docMk/>
          <pc:sldMk cId="3450227185" sldId="387"/>
        </pc:sldMkLst>
      </pc:sldChg>
      <pc:sldChg chg="del">
        <pc:chgData name="Advocacy" userId="a72cdaed-5e24-487e-9a84-740c9ee2f65c" providerId="ADAL" clId="{96E04F4B-0D6E-44E7-8E71-E4C660C697D4}" dt="2026-10-02T12:29:13.963" v="2121" actId="2696"/>
        <pc:sldMkLst>
          <pc:docMk/>
          <pc:sldMk cId="328593853" sldId="388"/>
        </pc:sldMkLst>
      </pc:sldChg>
      <pc:sldChg chg="del">
        <pc:chgData name="Advocacy" userId="a72cdaed-5e24-487e-9a84-740c9ee2f65c" providerId="ADAL" clId="{96E04F4B-0D6E-44E7-8E71-E4C660C697D4}" dt="2026-10-02T12:29:16.810" v="2122" actId="2696"/>
        <pc:sldMkLst>
          <pc:docMk/>
          <pc:sldMk cId="1820562073" sldId="389"/>
        </pc:sldMkLst>
      </pc:sldChg>
      <pc:sldChg chg="del">
        <pc:chgData name="Advocacy" userId="a72cdaed-5e24-487e-9a84-740c9ee2f65c" providerId="ADAL" clId="{96E04F4B-0D6E-44E7-8E71-E4C660C697D4}" dt="2026-10-02T12:29:19.970" v="2123" actId="2696"/>
        <pc:sldMkLst>
          <pc:docMk/>
          <pc:sldMk cId="3678359476" sldId="390"/>
        </pc:sldMkLst>
      </pc:sldChg>
      <pc:sldChg chg="del">
        <pc:chgData name="Advocacy" userId="a72cdaed-5e24-487e-9a84-740c9ee2f65c" providerId="ADAL" clId="{96E04F4B-0D6E-44E7-8E71-E4C660C697D4}" dt="2026-10-02T12:29:23.372" v="2124" actId="2696"/>
        <pc:sldMkLst>
          <pc:docMk/>
          <pc:sldMk cId="4195049585" sldId="391"/>
        </pc:sldMkLst>
      </pc:sldChg>
      <pc:sldChg chg="del">
        <pc:chgData name="Advocacy" userId="a72cdaed-5e24-487e-9a84-740c9ee2f65c" providerId="ADAL" clId="{96E04F4B-0D6E-44E7-8E71-E4C660C697D4}" dt="2026-10-02T12:29:27.442" v="2125" actId="2696"/>
        <pc:sldMkLst>
          <pc:docMk/>
          <pc:sldMk cId="1763431804" sldId="392"/>
        </pc:sldMkLst>
      </pc:sldChg>
      <pc:sldChg chg="del">
        <pc:chgData name="Advocacy" userId="a72cdaed-5e24-487e-9a84-740c9ee2f65c" providerId="ADAL" clId="{96E04F4B-0D6E-44E7-8E71-E4C660C697D4}" dt="2026-10-02T12:29:30.191" v="2126" actId="2696"/>
        <pc:sldMkLst>
          <pc:docMk/>
          <pc:sldMk cId="1017325854" sldId="393"/>
        </pc:sldMkLst>
      </pc:sldChg>
      <pc:sldChg chg="del">
        <pc:chgData name="Advocacy" userId="a72cdaed-5e24-487e-9a84-740c9ee2f65c" providerId="ADAL" clId="{96E04F4B-0D6E-44E7-8E71-E4C660C697D4}" dt="2026-10-02T12:29:33.840" v="2127" actId="2696"/>
        <pc:sldMkLst>
          <pc:docMk/>
          <pc:sldMk cId="1118176737" sldId="39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28B0D-FAE3-1274-63D7-AB148E1695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F7C8374-A06C-C2B9-92C9-4E762102E0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A73F19-C8DE-1E40-47B8-1256EC536409}"/>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A29FFCA1-804A-787A-B4C8-34ADE6A4E7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F7FE7C-EB96-E7FE-DB5C-AFD073874BD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054359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B597-E7D1-3D9F-049A-A1F9261844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97966C-28CE-457A-B422-63004305BB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A2B003-55B3-52C2-7333-8581AF4302D6}"/>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508189D4-38A7-B92A-A18F-620C5DF74D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D12DDA-FF0E-C112-52E5-FB9AD6D2221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524736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6A411-00FF-A160-9E8F-A2EA80353E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B19C38B-F022-1B22-58F1-01C5737CDB8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03CE45-188F-261F-5036-1290FBCDE25E}"/>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0427236F-496E-DD30-24A9-1D292AF51C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E411CB-F591-7A74-3DB4-6391D1DE42D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176069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5BD96-8363-65B2-8169-F6D4A4CD96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EBCC5A-1CCB-AF8B-403B-DCE749D53A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3703A8A-7439-E548-C33C-2A0DB4FCCD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D9CA1-2703-5418-49B5-BCAB0FD11745}"/>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6" name="Footer Placeholder 5">
            <a:extLst>
              <a:ext uri="{FF2B5EF4-FFF2-40B4-BE49-F238E27FC236}">
                <a16:creationId xmlns:a16="http://schemas.microsoft.com/office/drawing/2014/main" id="{62925EA0-DBA0-401D-83DE-D8D03B9D50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405804-FA57-9CAD-26C2-B56551F6BB7D}"/>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35255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ABFFF-4263-C767-7160-3F05EF35BCE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FDB9DB-BF67-12C7-BE13-353F67ED71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0CF5D57-C139-6211-72A3-331554D637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97C8C16-2CFA-E1B9-7A0F-4B14E9D47D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A085DD-CDDD-B771-8ADE-5A26FAFA70D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9EC164C-CD3B-8703-D5C2-8EA1C7C6EF39}"/>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8" name="Footer Placeholder 7">
            <a:extLst>
              <a:ext uri="{FF2B5EF4-FFF2-40B4-BE49-F238E27FC236}">
                <a16:creationId xmlns:a16="http://schemas.microsoft.com/office/drawing/2014/main" id="{A104763B-C7BB-A9D1-C3EE-C45BEF66BC7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18A79BF-77DF-A6B2-D87E-E5BD17D8953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948323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FE7C6-C9CD-D4A7-C814-EB91F2D4AAE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8FD6BD3-379C-9A1B-58F4-7BADD418E740}"/>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4" name="Footer Placeholder 3">
            <a:extLst>
              <a:ext uri="{FF2B5EF4-FFF2-40B4-BE49-F238E27FC236}">
                <a16:creationId xmlns:a16="http://schemas.microsoft.com/office/drawing/2014/main" id="{E933F9C1-C699-9CC6-DE04-351A3B97AD7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9D69410-26D2-CE42-5BF0-9668230763C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17407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F86E24-12F8-3211-2D0E-0D379B2B19A8}"/>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3" name="Footer Placeholder 2">
            <a:extLst>
              <a:ext uri="{FF2B5EF4-FFF2-40B4-BE49-F238E27FC236}">
                <a16:creationId xmlns:a16="http://schemas.microsoft.com/office/drawing/2014/main" id="{DF39395C-BA4B-C6D2-1032-FA9B5C7C26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8133B87-CE64-3884-DF7A-DE1492CF22AA}"/>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49072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A2CCF-6B26-CC06-EDE9-498D6C121A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57A3CD7-DA34-CB8C-934F-EBC4A8E120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49090D9-227E-B45B-950D-5B61F0316D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469509-D702-7B9C-1B84-9C22CB959126}"/>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6" name="Footer Placeholder 5">
            <a:extLst>
              <a:ext uri="{FF2B5EF4-FFF2-40B4-BE49-F238E27FC236}">
                <a16:creationId xmlns:a16="http://schemas.microsoft.com/office/drawing/2014/main" id="{2D4002D9-0F09-BFF1-B5BB-21B0457BB2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210083-7F08-4CFA-CEAC-56EFC6A0A97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505863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98273-A089-A1FF-6872-625A199266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45B85F2-09AB-9B6C-1B4A-47B518A233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A4C61B-0BD2-E5AF-36A2-263AB1A01E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A680BD-418B-AA88-C4D6-DE94AB780D3F}"/>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6" name="Footer Placeholder 5">
            <a:extLst>
              <a:ext uri="{FF2B5EF4-FFF2-40B4-BE49-F238E27FC236}">
                <a16:creationId xmlns:a16="http://schemas.microsoft.com/office/drawing/2014/main" id="{A420F663-F8E8-E973-AAA2-13E2663244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9465FF-E4F4-91FB-FB32-BC25739A5986}"/>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778087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DCC30-C926-9BBE-5D9D-A6B101F4146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AC1DE7E-29DC-BDC5-C8B7-75E6BC6861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59EB2B-1908-E5D4-160C-E9126E457DDC}"/>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9780D9F2-BD71-3BCF-B71E-4BD4456858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16E91A-ADF2-646D-AC84-D709CD75CC0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043847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209619-2E47-B23A-EF29-AAC4DED695D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6C0C4D1-4123-5E43-FBF3-3BDAA78DEA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5FBB65-4AFE-13EB-664C-0A8FE865D925}"/>
              </a:ext>
            </a:extLst>
          </p:cNvPr>
          <p:cNvSpPr>
            <a:spLocks noGrp="1"/>
          </p:cNvSpPr>
          <p:nvPr>
            <p:ph type="dt" sz="half" idx="10"/>
          </p:nvPr>
        </p:nvSpPr>
        <p:spPr/>
        <p:txBody>
          <a:body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34874FD1-76B3-1544-D34B-C355F9BDEB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4DAE80-B594-308F-3305-9BF329B4F79B}"/>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926356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6D5C49-CA6E-A67A-752D-1CF184CE85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627878-8A95-C190-645F-1102386C58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D48414-91A5-056B-FC58-2004C0B7CA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D1BCC69-A3B3-43F5-AF82-0208D8B33781}" type="datetimeFigureOut">
              <a:rPr lang="en-US" smtClean="0"/>
              <a:t>10/2/2026</a:t>
            </a:fld>
            <a:endParaRPr lang="en-US"/>
          </a:p>
        </p:txBody>
      </p:sp>
      <p:sp>
        <p:nvSpPr>
          <p:cNvPr id="5" name="Footer Placeholder 4">
            <a:extLst>
              <a:ext uri="{FF2B5EF4-FFF2-40B4-BE49-F238E27FC236}">
                <a16:creationId xmlns:a16="http://schemas.microsoft.com/office/drawing/2014/main" id="{31A4D9B0-698C-2058-7A56-C0268B71BA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BEC4FC2-3090-40BA-63B2-8CCE3C4FA2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460D089-1AD8-45B4-B19D-5F88482C056F}" type="slidenum">
              <a:rPr lang="en-US" smtClean="0"/>
              <a:t>‹#›</a:t>
            </a:fld>
            <a:endParaRPr lang="en-US"/>
          </a:p>
        </p:txBody>
      </p:sp>
    </p:spTree>
    <p:extLst>
      <p:ext uri="{BB962C8B-B14F-4D97-AF65-F5344CB8AC3E}">
        <p14:creationId xmlns:p14="http://schemas.microsoft.com/office/powerpoint/2010/main" val="1369721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chrome-extension://efaidnbmnnnibpcajpcglclefindmkaj/https:/www.wicomicocounty.org/DocumentCenter/View/2968/Paleochannel-2014?bidId=" TargetMode="External"/><Relationship Id="rId2" Type="http://schemas.openxmlformats.org/officeDocument/2006/relationships/hyperlink" Target="https://coastalassociationofrealtorsmd.growthzoneapp.com/ap/CloudFile/Download/p5Y81Jvp" TargetMode="External"/><Relationship Id="rId1" Type="http://schemas.openxmlformats.org/officeDocument/2006/relationships/slideLayout" Target="../slideLayouts/slideLayout2.xml"/><Relationship Id="rId4" Type="http://schemas.openxmlformats.org/officeDocument/2006/relationships/hyperlink" Target="https://www.wicomicocounty.org/536/Map-Roomhttps:/www.wicomicocounty.org/536/Map-Room"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7.xx&amp;_nc_gid=QwhUfhFvAPyqs_7C2BSr1Q&amp;_nc_ss=7a2a8&amp;oh=00_AQP4KRZeJrcOcFnbfveQ4ccJbK3PQACBdix6KV3h4r-h6A&amp;oe=6AC56852"/><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coastalassociationofrealtorsmd.growthzoneapp.com/ap/CloudFile/Download/PoodkJEP" TargetMode="External"/><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hyperlink" Target="http://206.125.169.9/RealtorStatusReport.html"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elections.maryland.gov/elections/2026/Primary_candidates/index.html"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3" Type="http://schemas.openxmlformats.org/officeDocument/2006/relationships/hyperlink" Target="https://www.marylandcomptroller.gov/content/dam/mdcomp/md/reports/research/housing-economy-print.pdf?fbclid=IwY2xjawNffgRleHRuA2FlbQIxMABicmlkETFIVXU5bHdQSUtidHpWemlxAR7dWwZwtD8oY9XeCIHBaMXJ62zhs6GgRqoCjuXX1_LcJdmv8KbRO_LoJUOX7w_aem_K5Cak4DFfEzSyjIsfgtHBg"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hyperlink" Target="https://dhcd.maryland.gov/Documents/Research/Compiled-Report-SHNA-2025.pdf"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417A482-FA67-0599-3124-E59DCDD82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A395CE-58DC-AEEB-175E-4166166A81D4}"/>
              </a:ext>
            </a:extLst>
          </p:cNvPr>
          <p:cNvSpPr>
            <a:spLocks noGrp="1"/>
          </p:cNvSpPr>
          <p:nvPr>
            <p:ph type="title"/>
          </p:nvPr>
        </p:nvSpPr>
        <p:spPr>
          <a:xfrm>
            <a:off x="425673" y="2235200"/>
            <a:ext cx="3200400" cy="2387600"/>
          </a:xfrm>
        </p:spPr>
        <p:txBody>
          <a:bodyPr vert="horz" lIns="91440" tIns="45720" rIns="91440" bIns="45720" rtlCol="0" anchor="b">
            <a:normAutofit/>
          </a:bodyPr>
          <a:lstStyle/>
          <a:p>
            <a:r>
              <a:rPr lang="en-US" sz="4100" b="1" kern="1200" dirty="0">
                <a:solidFill>
                  <a:schemeClr val="tx1"/>
                </a:solidFill>
                <a:latin typeface="+mj-lt"/>
                <a:ea typeface="+mj-ea"/>
                <a:cs typeface="+mj-cs"/>
              </a:rPr>
              <a:t>Government Update</a:t>
            </a:r>
            <a:br>
              <a:rPr lang="en-US" sz="4100" kern="1200" dirty="0">
                <a:solidFill>
                  <a:schemeClr val="tx1"/>
                </a:solidFill>
                <a:latin typeface="+mj-lt"/>
                <a:ea typeface="+mj-ea"/>
                <a:cs typeface="+mj-cs"/>
              </a:rPr>
            </a:br>
            <a:r>
              <a:rPr lang="en-US" sz="4100" kern="1200" dirty="0">
                <a:solidFill>
                  <a:schemeClr val="tx1"/>
                </a:solidFill>
                <a:latin typeface="+mj-lt"/>
                <a:ea typeface="+mj-ea"/>
                <a:cs typeface="+mj-cs"/>
              </a:rPr>
              <a:t> </a:t>
            </a:r>
          </a:p>
        </p:txBody>
      </p:sp>
      <p:pic>
        <p:nvPicPr>
          <p:cNvPr id="17" name="Picture 16" descr="A round yellow and red logo with a person's head and text&#10;&#10;AI-generated content may be incorrect.">
            <a:extLst>
              <a:ext uri="{FF2B5EF4-FFF2-40B4-BE49-F238E27FC236}">
                <a16:creationId xmlns:a16="http://schemas.microsoft.com/office/drawing/2014/main" id="{FCAC7993-C3D7-526D-D7A3-3D8D7FE66A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2157" y="321733"/>
            <a:ext cx="1539586" cy="1539586"/>
          </a:xfrm>
          <a:prstGeom prst="rect">
            <a:avLst/>
          </a:prstGeom>
        </p:spPr>
      </p:pic>
      <p:pic>
        <p:nvPicPr>
          <p:cNvPr id="24" name="Picture 23" descr="A yellow and black striped emblem&#10;&#10;AI-generated content may be incorrect.">
            <a:extLst>
              <a:ext uri="{FF2B5EF4-FFF2-40B4-BE49-F238E27FC236}">
                <a16:creationId xmlns:a16="http://schemas.microsoft.com/office/drawing/2014/main" id="{44554BC2-88FE-7B3A-6D3A-52B711F59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1034" y="2622301"/>
            <a:ext cx="1538114" cy="1545844"/>
          </a:xfrm>
          <a:prstGeom prst="rect">
            <a:avLst/>
          </a:prstGeom>
        </p:spPr>
      </p:pic>
      <p:pic>
        <p:nvPicPr>
          <p:cNvPr id="43" name="Picture 42" descr="A blue and yellow emblem with a couple of men holding a shield&#10;&#10;AI-generated content may be incorrect.">
            <a:extLst>
              <a:ext uri="{FF2B5EF4-FFF2-40B4-BE49-F238E27FC236}">
                <a16:creationId xmlns:a16="http://schemas.microsoft.com/office/drawing/2014/main" id="{212AA79E-05D3-290A-2A89-874D5D12FC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8217" y="372291"/>
            <a:ext cx="2638698" cy="2638698"/>
          </a:xfrm>
          <a:prstGeom prst="rect">
            <a:avLst/>
          </a:prstGeom>
        </p:spPr>
      </p:pic>
      <p:pic>
        <p:nvPicPr>
          <p:cNvPr id="41" name="Picture 40">
            <a:extLst>
              <a:ext uri="{FF2B5EF4-FFF2-40B4-BE49-F238E27FC236}">
                <a16:creationId xmlns:a16="http://schemas.microsoft.com/office/drawing/2014/main" id="{1E5FD498-A1FF-5C5D-871A-63C9C0848101}"/>
              </a:ext>
            </a:extLst>
          </p:cNvPr>
          <p:cNvPicPr>
            <a:picLocks noChangeAspect="1"/>
          </p:cNvPicPr>
          <p:nvPr/>
        </p:nvPicPr>
        <p:blipFill>
          <a:blip r:embed="rId5"/>
          <a:stretch>
            <a:fillRect/>
          </a:stretch>
        </p:blipFill>
        <p:spPr>
          <a:xfrm>
            <a:off x="5434598" y="4934736"/>
            <a:ext cx="1318296" cy="1545336"/>
          </a:xfrm>
          <a:prstGeom prst="rect">
            <a:avLst/>
          </a:prstGeom>
        </p:spPr>
      </p:pic>
      <p:cxnSp>
        <p:nvCxnSpPr>
          <p:cNvPr id="48" name="Straight Connector 47">
            <a:extLst>
              <a:ext uri="{FF2B5EF4-FFF2-40B4-BE49-F238E27FC236}">
                <a16:creationId xmlns:a16="http://schemas.microsoft.com/office/drawing/2014/main" id="{DC034BB4-8B50-4484-85C4-0CE4699284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2" y="0"/>
            <a:ext cx="0" cy="6858000"/>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1B200F7-B57A-4824-BB91-B6624450A5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902062F-7F47-41E5-8574-2D1492D58E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1" y="3429000"/>
            <a:ext cx="466344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A92245C-961F-47D5-9691-272D28692D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4568202"/>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logo with blue and red stars&#10;&#10;AI-generated content may be incorrect.">
            <a:extLst>
              <a:ext uri="{FF2B5EF4-FFF2-40B4-BE49-F238E27FC236}">
                <a16:creationId xmlns:a16="http://schemas.microsoft.com/office/drawing/2014/main" id="{74D1DC9A-2456-8B91-4757-CBCF1E62A3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79080" y="3977534"/>
            <a:ext cx="3996972" cy="2248296"/>
          </a:xfrm>
          <a:prstGeom prst="rect">
            <a:avLst/>
          </a:prstGeom>
        </p:spPr>
      </p:pic>
      <p:pic>
        <p:nvPicPr>
          <p:cNvPr id="7" name="Picture 6" descr="A logo for a party&#10;&#10;AI-generated content may be incorrect.">
            <a:extLst>
              <a:ext uri="{FF2B5EF4-FFF2-40B4-BE49-F238E27FC236}">
                <a16:creationId xmlns:a16="http://schemas.microsoft.com/office/drawing/2014/main" id="{70609161-8A6C-9041-BCE8-DB03EFFA6CA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928" y="56094"/>
            <a:ext cx="1579730" cy="747739"/>
          </a:xfrm>
          <a:prstGeom prst="rect">
            <a:avLst/>
          </a:prstGeom>
        </p:spPr>
      </p:pic>
    </p:spTree>
    <p:extLst>
      <p:ext uri="{BB962C8B-B14F-4D97-AF65-F5344CB8AC3E}">
        <p14:creationId xmlns:p14="http://schemas.microsoft.com/office/powerpoint/2010/main" val="1051435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8482E16-1704-0B56-9B0B-B81144CCE62E}"/>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D760F64F-FC5E-8857-89AE-A1178327E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9814DE-A973-4FFA-2EB2-65D9C89E9DEA}"/>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Wicomico Mobile Home tax Adjustment?</a:t>
            </a:r>
          </a:p>
        </p:txBody>
      </p:sp>
      <p:sp>
        <p:nvSpPr>
          <p:cNvPr id="1052" name="sketchy line">
            <a:extLst>
              <a:ext uri="{FF2B5EF4-FFF2-40B4-BE49-F238E27FC236}">
                <a16:creationId xmlns:a16="http://schemas.microsoft.com/office/drawing/2014/main" id="{F0C87EF4-3665-68B0-ACCB-2A09854FF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E0B918E0-E914-DB47-5153-F8577B0C4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2BEEA050-F498-CD94-8C9F-8958FF9C1AD0}"/>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t>Some contention between Hebron Woods tenants and its new owner as Wicomico County’s 15% mobile home tax is passed onto tenants after Hebron Woods previous ownership was a bit behind on their tax bill.</a:t>
            </a:r>
          </a:p>
          <a:p>
            <a:pPr marR="0">
              <a:lnSpc>
                <a:spcPct val="90000"/>
              </a:lnSpc>
              <a:spcBef>
                <a:spcPts val="0"/>
              </a:spcBef>
              <a:spcAft>
                <a:spcPts val="800"/>
              </a:spcAft>
            </a:pPr>
            <a:endParaRPr lang="en-US" sz="1400" dirty="0"/>
          </a:p>
          <a:p>
            <a:pPr marR="0">
              <a:lnSpc>
                <a:spcPct val="90000"/>
              </a:lnSpc>
              <a:spcBef>
                <a:spcPts val="0"/>
              </a:spcBef>
              <a:spcAft>
                <a:spcPts val="800"/>
              </a:spcAft>
            </a:pPr>
            <a:r>
              <a:rPr lang="en-US" sz="1400" dirty="0"/>
              <a:t>Its new owner has asked the County Council to revise it’s mobile home tax rate during a work session this week, but no formal bill has been produced and it’s tough to see if the Council has an appetite to move forward. </a:t>
            </a:r>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16FDCB76-B785-AD92-2C13-4525FD3575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25270081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050AD42-B3E7-72FC-994F-A0485CFA7C69}"/>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B26777DB-B578-09FD-1391-727D3A47D3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A0E972-4780-4E31-A456-4D793C3DB849}"/>
              </a:ext>
            </a:extLst>
          </p:cNvPr>
          <p:cNvSpPr>
            <a:spLocks noGrp="1"/>
          </p:cNvSpPr>
          <p:nvPr>
            <p:ph type="title"/>
          </p:nvPr>
        </p:nvSpPr>
        <p:spPr>
          <a:xfrm>
            <a:off x="572493" y="238539"/>
            <a:ext cx="11018520" cy="1434415"/>
          </a:xfrm>
        </p:spPr>
        <p:txBody>
          <a:bodyPr vert="horz" lIns="91440" tIns="45720" rIns="91440" bIns="45720" rtlCol="0" anchor="b">
            <a:normAutofit fontScale="90000"/>
          </a:bodyPr>
          <a:lstStyle/>
          <a:p>
            <a:r>
              <a:rPr lang="en-US" sz="4600" b="1" dirty="0">
                <a:effectLst/>
              </a:rPr>
              <a:t>Wicomico County: Health Department Update</a:t>
            </a:r>
            <a:br>
              <a:rPr lang="en-US" sz="4600" dirty="0">
                <a:effectLst/>
              </a:rPr>
            </a:br>
            <a:endParaRPr lang="en-US" sz="4600" dirty="0"/>
          </a:p>
        </p:txBody>
      </p:sp>
      <p:sp>
        <p:nvSpPr>
          <p:cNvPr id="47" name="sketchy line">
            <a:extLst>
              <a:ext uri="{FF2B5EF4-FFF2-40B4-BE49-F238E27FC236}">
                <a16:creationId xmlns:a16="http://schemas.microsoft.com/office/drawing/2014/main" id="{829D1FE4-173F-FD12-3AB1-37DA3E41A5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379F077-A912-E54A-ABBC-E1EC967416FC}"/>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pic>
        <p:nvPicPr>
          <p:cNvPr id="5" name="Picture 4" descr="A round yellow and red logo with a person's head and text&#10;&#10;AI-generated content may be incorrect.">
            <a:extLst>
              <a:ext uri="{FF2B5EF4-FFF2-40B4-BE49-F238E27FC236}">
                <a16:creationId xmlns:a16="http://schemas.microsoft.com/office/drawing/2014/main" id="{8CBF9038-C0FD-718F-08E9-6592267A25F3}"/>
              </a:ext>
            </a:extLst>
          </p:cNvPr>
          <p:cNvPicPr>
            <a:picLocks noChangeAspect="1"/>
          </p:cNvPicPr>
          <p:nvPr/>
        </p:nvPicPr>
        <p:blipFill>
          <a:blip r:embed="rId2">
            <a:extLst>
              <a:ext uri="{28A0092B-C50C-407E-A947-70E740481C1C}">
                <a14:useLocalDpi xmlns:a14="http://schemas.microsoft.com/office/drawing/2010/main" val="0"/>
              </a:ext>
            </a:extLst>
          </a:blip>
          <a:srcRect l="1384" r="2409" b="-2"/>
          <a:stretch>
            <a:fillRect/>
          </a:stretch>
        </p:blipFill>
        <p:spPr>
          <a:xfrm>
            <a:off x="9551999" y="1708422"/>
            <a:ext cx="2039014" cy="2119439"/>
          </a:xfrm>
          <a:prstGeom prst="rect">
            <a:avLst/>
          </a:prstGeom>
        </p:spPr>
      </p:pic>
      <p:sp>
        <p:nvSpPr>
          <p:cNvPr id="6" name="Rectangle 1">
            <a:extLst>
              <a:ext uri="{FF2B5EF4-FFF2-40B4-BE49-F238E27FC236}">
                <a16:creationId xmlns:a16="http://schemas.microsoft.com/office/drawing/2014/main" id="{5153CB40-E982-9465-A5B4-78BA1BCFE21B}"/>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73713016-8C9D-1346-197C-800488C7C88A}"/>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95E22E57-1BA8-27A9-9384-9F0D303A11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A385AACB-6519-F916-2865-A03BBA3DCBC1}"/>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9B1346BC-4496-82CC-948C-BFA594E6CF09}"/>
              </a:ext>
            </a:extLst>
          </p:cNvPr>
          <p:cNvSpPr txBox="1"/>
          <p:nvPr/>
        </p:nvSpPr>
        <p:spPr>
          <a:xfrm>
            <a:off x="572492" y="1786973"/>
            <a:ext cx="8979505" cy="6463308"/>
          </a:xfrm>
          <a:prstGeom prst="rect">
            <a:avLst/>
          </a:prstGeom>
          <a:noFill/>
        </p:spPr>
        <p:txBody>
          <a:bodyPr wrap="square" rtlCol="0">
            <a:spAutoFit/>
          </a:bodyPr>
          <a:lstStyle/>
          <a:p>
            <a:r>
              <a:rPr lang="en-US" dirty="0"/>
              <a:t>Wicomico County has been without a wet season since FY24, which has stalled many land sight evaluations. The Health Department monitors the county water levels regularly, but without reaching the threshold for a wet season, land sight evaluations are limited.</a:t>
            </a:r>
          </a:p>
          <a:p>
            <a:endParaRPr lang="en-US" dirty="0"/>
          </a:p>
          <a:p>
            <a:r>
              <a:rPr lang="en-US" dirty="0"/>
              <a:t>On April 17</a:t>
            </a:r>
            <a:r>
              <a:rPr lang="en-US" baseline="30000" dirty="0"/>
              <a:t>th</a:t>
            </a:r>
            <a:r>
              <a:rPr lang="en-US" dirty="0"/>
              <a:t>, the County was granted permission from MDE to begin an “Alternative Testing Pilot”. </a:t>
            </a:r>
          </a:p>
          <a:p>
            <a:pPr marL="285750" indent="-285750">
              <a:buFontTx/>
              <a:buChar char="-"/>
            </a:pPr>
            <a:r>
              <a:rPr lang="en-US" dirty="0"/>
              <a:t>Homeowners who have the oldest land sight evaluation permit applications will receive a letter in the mail to opt into this program.</a:t>
            </a:r>
          </a:p>
          <a:p>
            <a:pPr marL="285750" indent="-285750">
              <a:buFontTx/>
              <a:buChar char="-"/>
            </a:pPr>
            <a:r>
              <a:rPr lang="en-US" dirty="0"/>
              <a:t>This alternative testing allows for soil and land evaluations outside the traditional wet season.</a:t>
            </a:r>
          </a:p>
          <a:p>
            <a:pPr marL="285750" indent="-285750">
              <a:buFontTx/>
              <a:buChar char="-"/>
            </a:pPr>
            <a:r>
              <a:rPr lang="en-US" dirty="0"/>
              <a:t>Thus far, 24 homeowners have been contacted, with four land  evaluations being completed.</a:t>
            </a:r>
          </a:p>
          <a:p>
            <a:pPr marL="285750" indent="-285750">
              <a:buFontTx/>
              <a:buChar char="-"/>
            </a:pPr>
            <a:r>
              <a:rPr lang="en-US" dirty="0"/>
              <a:t>Homeowners are being reached out to by the Health Department, if you or someone you know has had a land evaluation application open for a prolonged period of time, they may be receiving notice from the Health Department about this program. </a:t>
            </a:r>
          </a:p>
          <a:p>
            <a:endParaRPr lang="en-US" dirty="0"/>
          </a:p>
          <a:p>
            <a:r>
              <a:rPr lang="en-US" dirty="0"/>
              <a:t>There are 177 open applications for septic replacements since FY23. </a:t>
            </a:r>
          </a:p>
          <a:p>
            <a:endParaRPr lang="en-US" dirty="0"/>
          </a:p>
          <a:p>
            <a:endParaRPr lang="en-US" dirty="0"/>
          </a:p>
          <a:p>
            <a:endParaRPr lang="en-US" b="1" dirty="0"/>
          </a:p>
          <a:p>
            <a:endParaRPr lang="en-US" dirty="0"/>
          </a:p>
          <a:p>
            <a:endParaRPr lang="en-US" dirty="0"/>
          </a:p>
          <a:p>
            <a:endParaRPr lang="en-US" dirty="0"/>
          </a:p>
        </p:txBody>
      </p:sp>
    </p:spTree>
    <p:extLst>
      <p:ext uri="{BB962C8B-B14F-4D97-AF65-F5344CB8AC3E}">
        <p14:creationId xmlns:p14="http://schemas.microsoft.com/office/powerpoint/2010/main" val="10935622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6634BFD-FFF1-C40B-FF01-5050822433B2}"/>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2B9534A0-339A-2239-6B5A-F02E358036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FF6E2F-CA09-83ED-4E46-F8D968E2FAE4}"/>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Links and Maps</a:t>
            </a:r>
          </a:p>
        </p:txBody>
      </p:sp>
      <p:sp>
        <p:nvSpPr>
          <p:cNvPr id="47" name="sketchy line">
            <a:extLst>
              <a:ext uri="{FF2B5EF4-FFF2-40B4-BE49-F238E27FC236}">
                <a16:creationId xmlns:a16="http://schemas.microsoft.com/office/drawing/2014/main" id="{5D948763-FFD8-2600-8126-8E18B0CFC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C43B5C2-D356-3688-5FB6-9F5ECA03A994}"/>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8F40A226-47B3-6937-83C9-76011EC1F966}"/>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67B5AFB6-38CC-F12A-2B59-6B99C64A6704}"/>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0EAD8CD1-EE2D-A711-EBDF-A7BFAA83B33B}"/>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D40B057D-A958-4709-3A40-E4F47F615AEA}"/>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E0745DC7-31A3-34CD-BBB9-D126111B4119}"/>
              </a:ext>
            </a:extLst>
          </p:cNvPr>
          <p:cNvSpPr txBox="1"/>
          <p:nvPr/>
        </p:nvSpPr>
        <p:spPr>
          <a:xfrm>
            <a:off x="1126671" y="2237014"/>
            <a:ext cx="9938658" cy="6740307"/>
          </a:xfrm>
          <a:prstGeom prst="rect">
            <a:avLst/>
          </a:prstGeom>
          <a:noFill/>
        </p:spPr>
        <p:txBody>
          <a:bodyPr wrap="square" rtlCol="0">
            <a:spAutoFit/>
          </a:bodyPr>
          <a:lstStyle/>
          <a:p>
            <a:r>
              <a:rPr lang="en-US" dirty="0">
                <a:hlinkClick r:id="rId2"/>
              </a:rPr>
              <a:t>Most recent Health Department Permitting Data</a:t>
            </a:r>
            <a:endParaRPr lang="en-US" dirty="0">
              <a:hlinkClick r:id="rId3"/>
            </a:endParaRPr>
          </a:p>
          <a:p>
            <a:endParaRPr lang="en-US" dirty="0">
              <a:hlinkClick r:id="rId3"/>
            </a:endParaRPr>
          </a:p>
          <a:p>
            <a:r>
              <a:rPr lang="en-US" dirty="0">
                <a:hlinkClick r:id="rId4"/>
              </a:rPr>
              <a:t>Wicomico GIS Map Room</a:t>
            </a:r>
            <a:endParaRPr lang="en-US" dirty="0"/>
          </a:p>
          <a:p>
            <a:endParaRPr lang="en-US" dirty="0"/>
          </a:p>
          <a:p>
            <a:r>
              <a:rPr lang="en-US" dirty="0"/>
              <a:t>Key Take Aways: </a:t>
            </a:r>
          </a:p>
          <a:p>
            <a:pPr marL="285750" indent="-285750">
              <a:buFontTx/>
              <a:buChar char="-"/>
            </a:pPr>
            <a:r>
              <a:rPr lang="en-US" dirty="0"/>
              <a:t>Older applications may be eligible for the new Health Department testing program. </a:t>
            </a:r>
          </a:p>
          <a:p>
            <a:pPr marL="285750" indent="-285750">
              <a:buFontTx/>
              <a:buChar char="-"/>
            </a:pPr>
            <a:r>
              <a:rPr lang="en-US" dirty="0"/>
              <a:t>Without a true wet season, land evaluations have stalled. </a:t>
            </a:r>
          </a:p>
          <a:p>
            <a:pPr marL="285750" indent="-285750">
              <a:buFontTx/>
              <a:buChar char="-"/>
            </a:pPr>
            <a:r>
              <a:rPr lang="en-US" dirty="0"/>
              <a:t>With full staffing at the Health Department, the Department is confident in its ability to complete all open land evaluations during a regular wet season. </a:t>
            </a:r>
          </a:p>
          <a:p>
            <a:pPr marL="285750" indent="-285750">
              <a:buFontTx/>
              <a:buChar char="-"/>
            </a:pPr>
            <a:r>
              <a:rPr lang="en-US" dirty="0"/>
              <a:t>The deadline for land evaluation applications is in early November.</a:t>
            </a:r>
          </a:p>
          <a:p>
            <a:pPr marL="285750" indent="-285750">
              <a:buFontTx/>
              <a:buChar char="-"/>
            </a:pPr>
            <a:r>
              <a:rPr lang="en-US" dirty="0"/>
              <a:t>Only two holding tanks have been required in FY26.</a:t>
            </a:r>
          </a:p>
          <a:p>
            <a:pPr marL="285750" indent="-285750">
              <a:buFontTx/>
              <a:buChar char="-"/>
            </a:pPr>
            <a:r>
              <a:rPr lang="en-US" dirty="0"/>
              <a:t>Most of the County’s holding tanks are in the south west region of the County, where additional environmental regulations and higher water tables exist. </a:t>
            </a:r>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0366004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8C7EECF-5AF9-433B-34FA-6C74C621087A}"/>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D5727C64-C698-7504-4AC6-544D3D9A51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4D76A0-E568-50AE-70CD-CBD8EE614BEB}"/>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Tawes </a:t>
            </a:r>
            <a:r>
              <a:rPr lang="en-US" sz="4600" dirty="0" err="1"/>
              <a:t>Tawes</a:t>
            </a:r>
            <a:r>
              <a:rPr lang="en-US" sz="4600" dirty="0"/>
              <a:t> </a:t>
            </a:r>
            <a:r>
              <a:rPr lang="en-US" sz="4600" dirty="0" err="1"/>
              <a:t>Tawes</a:t>
            </a:r>
            <a:endParaRPr lang="en-US" sz="4600" dirty="0"/>
          </a:p>
        </p:txBody>
      </p:sp>
      <p:sp>
        <p:nvSpPr>
          <p:cNvPr id="47" name="sketchy line">
            <a:extLst>
              <a:ext uri="{FF2B5EF4-FFF2-40B4-BE49-F238E27FC236}">
                <a16:creationId xmlns:a16="http://schemas.microsoft.com/office/drawing/2014/main" id="{D1C91292-E3A1-A72E-1777-DEE0A15E0A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E8D3DFF-C144-3D2B-4A22-3F920BE4DF8B}"/>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0906BAA0-7E5D-2F2D-30BE-D5CFC7CA4699}"/>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9F5BEBFF-84D3-5A5C-DC2B-258A372FC873}"/>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4A38A121-2FDD-EED2-3772-DFC175B0CCD9}"/>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857D01DD-78C7-72A7-60D2-1B613E4F85D2}"/>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0658A00A-0243-81AD-443C-0BFF7C227FD0}"/>
              </a:ext>
            </a:extLst>
          </p:cNvPr>
          <p:cNvSpPr txBox="1"/>
          <p:nvPr/>
        </p:nvSpPr>
        <p:spPr>
          <a:xfrm>
            <a:off x="1126671" y="2237014"/>
            <a:ext cx="9938658" cy="4801314"/>
          </a:xfrm>
          <a:prstGeom prst="rect">
            <a:avLst/>
          </a:prstGeom>
          <a:noFill/>
        </p:spPr>
        <p:txBody>
          <a:bodyPr wrap="square" rtlCol="0">
            <a:spAutoFit/>
          </a:bodyPr>
          <a:lstStyle/>
          <a:p>
            <a:r>
              <a:rPr lang="en-US" dirty="0"/>
              <a:t>Thank you to Community Title Network, Bright Title, Weisner Real Estate, and Whitehead Rental Management for sponsoring our TAWES event this year. </a:t>
            </a:r>
          </a:p>
          <a:p>
            <a:endParaRPr lang="en-US" dirty="0"/>
          </a:p>
          <a:p>
            <a:r>
              <a:rPr lang="en-US" dirty="0"/>
              <a:t>Though it called for poor weather the rain and wind were kept at bay.</a:t>
            </a:r>
          </a:p>
          <a:p>
            <a:r>
              <a:rPr lang="en-US" dirty="0"/>
              <a:t>Thank you to everyone who made the drive out and I hope y’all had a good time!</a:t>
            </a:r>
          </a:p>
          <a:p>
            <a:endParaRPr lang="en-US" dirty="0"/>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pic>
        <p:nvPicPr>
          <p:cNvPr id="5" name="Picture 4">
            <a:extLst>
              <a:ext uri="{FF2B5EF4-FFF2-40B4-BE49-F238E27FC236}">
                <a16:creationId xmlns:a16="http://schemas.microsoft.com/office/drawing/2014/main" id="{90770D9E-9C47-7C09-9C6D-F0E6C6BD3851}"/>
              </a:ext>
            </a:extLst>
          </p:cNvPr>
          <p:cNvPicPr>
            <a:picLocks noChangeAspect="1"/>
          </p:cNvPicPr>
          <p:nvPr/>
        </p:nvPicPr>
        <p:blipFill>
          <a:blip r:embed="rId2"/>
          <a:stretch>
            <a:fillRect/>
          </a:stretch>
        </p:blipFill>
        <p:spPr>
          <a:xfrm>
            <a:off x="8255454" y="3771518"/>
            <a:ext cx="2809875" cy="2809875"/>
          </a:xfrm>
          <a:prstGeom prst="rect">
            <a:avLst/>
          </a:prstGeom>
        </p:spPr>
      </p:pic>
    </p:spTree>
    <p:extLst>
      <p:ext uri="{BB962C8B-B14F-4D97-AF65-F5344CB8AC3E}">
        <p14:creationId xmlns:p14="http://schemas.microsoft.com/office/powerpoint/2010/main" val="3944247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E1D2B92-A150-3032-F638-ABB9A60D65A9}"/>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975DC1AB-C331-8454-7B8D-733F9686A3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B8CA5F-301A-3022-08CC-359636735C1C}"/>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dirty="0"/>
              <a:t>Worcester County – Critical Bay Area Map</a:t>
            </a:r>
          </a:p>
        </p:txBody>
      </p:sp>
      <p:sp>
        <p:nvSpPr>
          <p:cNvPr id="47" name="sketchy line">
            <a:extLst>
              <a:ext uri="{FF2B5EF4-FFF2-40B4-BE49-F238E27FC236}">
                <a16:creationId xmlns:a16="http://schemas.microsoft.com/office/drawing/2014/main" id="{01AEAA97-EB3B-D730-E1ED-18CEB17400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DB56666-B1EF-D030-057C-1C4BCFD13797}"/>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sp>
        <p:nvSpPr>
          <p:cNvPr id="6" name="Rectangle 1">
            <a:extLst>
              <a:ext uri="{FF2B5EF4-FFF2-40B4-BE49-F238E27FC236}">
                <a16:creationId xmlns:a16="http://schemas.microsoft.com/office/drawing/2014/main" id="{804F59C5-7A1B-79A3-E20F-2AC3CDB5CE89}"/>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C846928E-812D-AD94-6B5E-64F45845E0DC}"/>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sp>
        <p:nvSpPr>
          <p:cNvPr id="10" name="TextBox 9">
            <a:extLst>
              <a:ext uri="{FF2B5EF4-FFF2-40B4-BE49-F238E27FC236}">
                <a16:creationId xmlns:a16="http://schemas.microsoft.com/office/drawing/2014/main" id="{9A25B976-C275-FD1F-0F3A-07640DEE5BDB}"/>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05C5BC83-6725-C5E6-2C5E-80E9335786B7}"/>
              </a:ext>
            </a:extLst>
          </p:cNvPr>
          <p:cNvSpPr txBox="1"/>
          <p:nvPr/>
        </p:nvSpPr>
        <p:spPr>
          <a:xfrm>
            <a:off x="572492" y="1786973"/>
            <a:ext cx="8979505" cy="2308324"/>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b="1" dirty="0"/>
          </a:p>
          <a:p>
            <a:endParaRPr lang="en-US" dirty="0"/>
          </a:p>
          <a:p>
            <a:endParaRPr lang="en-US" dirty="0"/>
          </a:p>
          <a:p>
            <a:endParaRPr lang="en-US" dirty="0"/>
          </a:p>
        </p:txBody>
      </p:sp>
      <p:sp>
        <p:nvSpPr>
          <p:cNvPr id="12" name="TextBox 11">
            <a:extLst>
              <a:ext uri="{FF2B5EF4-FFF2-40B4-BE49-F238E27FC236}">
                <a16:creationId xmlns:a16="http://schemas.microsoft.com/office/drawing/2014/main" id="{E82FA49B-C2D3-CEC4-E4A5-F06168AEDC3A}"/>
              </a:ext>
            </a:extLst>
          </p:cNvPr>
          <p:cNvSpPr txBox="1"/>
          <p:nvPr/>
        </p:nvSpPr>
        <p:spPr>
          <a:xfrm>
            <a:off x="1126671" y="2237014"/>
            <a:ext cx="9938658" cy="4247317"/>
          </a:xfrm>
          <a:prstGeom prst="rect">
            <a:avLst/>
          </a:prstGeom>
          <a:noFill/>
        </p:spPr>
        <p:txBody>
          <a:bodyPr wrap="square" rtlCol="0">
            <a:spAutoFit/>
          </a:bodyPr>
          <a:lstStyle/>
          <a:p>
            <a:r>
              <a:rPr lang="en-US" dirty="0"/>
              <a:t>The Critical Area Commission’s suggested map for Worcester County is going under some review as a few homeowners were dissatisfied with its lines and borders. The County has tasked staff with doing more review on the map before final approval within </a:t>
            </a:r>
            <a:r>
              <a:rPr lang="en-US"/>
              <a:t>the month. </a:t>
            </a:r>
            <a:endParaRPr lang="en-US" dirty="0"/>
          </a:p>
          <a:p>
            <a:endParaRPr lang="en-US" dirty="0"/>
          </a:p>
          <a:p>
            <a:pPr marL="285750" indent="-285750">
              <a:buFontTx/>
              <a:buChar char="-"/>
            </a:pPr>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285570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CE89DF7-8A54-D508-8501-A6ADB760D22F}"/>
            </a:ext>
          </a:extLst>
        </p:cNvPr>
        <p:cNvGrpSpPr/>
        <p:nvPr/>
      </p:nvGrpSpPr>
      <p:grpSpPr>
        <a:xfrm>
          <a:off x="0" y="0"/>
          <a:ext cx="0" cy="0"/>
          <a:chOff x="0" y="0"/>
          <a:chExt cx="0" cy="0"/>
        </a:xfrm>
      </p:grpSpPr>
      <p:sp useBgFill="1">
        <p:nvSpPr>
          <p:cNvPr id="1057" name="Rectangle 1056">
            <a:extLst>
              <a:ext uri="{FF2B5EF4-FFF2-40B4-BE49-F238E27FC236}">
                <a16:creationId xmlns:a16="http://schemas.microsoft.com/office/drawing/2014/main" id="{8761DDFE-071F-4200-B0AA-394476C2D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FA5F9B9-7F87-ED74-0343-160D2B512722}"/>
              </a:ext>
            </a:extLst>
          </p:cNvPr>
          <p:cNvSpPr txBox="1"/>
          <p:nvPr/>
        </p:nvSpPr>
        <p:spPr>
          <a:xfrm>
            <a:off x="6186619" y="547815"/>
            <a:ext cx="5178960" cy="1680519"/>
          </a:xfrm>
          <a:prstGeom prst="rect">
            <a:avLst/>
          </a:prstGeom>
        </p:spPr>
        <p:txBody>
          <a:bodyPr vert="horz" lIns="91440" tIns="45720" rIns="91440" bIns="45720" rtlCol="0" anchor="ctr">
            <a:normAutofit/>
          </a:bodyPr>
          <a:lstStyle/>
          <a:p>
            <a:pPr indent="-228600">
              <a:lnSpc>
                <a:spcPct val="90000"/>
              </a:lnSpc>
              <a:buFont typeface="Arial" panose="020B0604020202020204" pitchFamily="34" charset="0"/>
              <a:buChar char="•"/>
            </a:pPr>
            <a:endParaRPr lang="en-US" sz="2000" b="1" dirty="0"/>
          </a:p>
          <a:p>
            <a:pPr>
              <a:lnSpc>
                <a:spcPct val="90000"/>
              </a:lnSpc>
            </a:pPr>
            <a:endParaRPr lang="en-US" sz="2000" b="1" dirty="0"/>
          </a:p>
          <a:p>
            <a:pPr indent="-228600">
              <a:lnSpc>
                <a:spcPct val="90000"/>
              </a:lnSpc>
              <a:buFont typeface="Arial" panose="020B0604020202020204" pitchFamily="34" charset="0"/>
              <a:buChar char="•"/>
            </a:pPr>
            <a:endParaRPr lang="en-US" sz="2000" dirty="0"/>
          </a:p>
          <a:p>
            <a:pPr indent="-228600">
              <a:lnSpc>
                <a:spcPct val="90000"/>
              </a:lnSpc>
              <a:buFont typeface="Arial" panose="020B0604020202020204" pitchFamily="34" charset="0"/>
              <a:buChar char="•"/>
            </a:pPr>
            <a:endParaRPr lang="en-US" sz="2000" b="1" dirty="0"/>
          </a:p>
          <a:p>
            <a:pPr marR="0" indent="-228600">
              <a:lnSpc>
                <a:spcPct val="90000"/>
              </a:lnSpc>
              <a:spcBef>
                <a:spcPts val="0"/>
              </a:spcBef>
              <a:spcAft>
                <a:spcPts val="800"/>
              </a:spcAft>
              <a:buFont typeface="Arial" panose="020B0604020202020204" pitchFamily="34" charset="0"/>
              <a:buChar char="•"/>
            </a:pPr>
            <a:endParaRPr lang="en-US" sz="2000" dirty="0">
              <a:effectLst/>
            </a:endParaRPr>
          </a:p>
        </p:txBody>
      </p:sp>
      <p:graphicFrame>
        <p:nvGraphicFramePr>
          <p:cNvPr id="15" name="Table 14">
            <a:extLst>
              <a:ext uri="{FF2B5EF4-FFF2-40B4-BE49-F238E27FC236}">
                <a16:creationId xmlns:a16="http://schemas.microsoft.com/office/drawing/2014/main" id="{65951060-F694-8126-836B-625722238539}"/>
              </a:ext>
            </a:extLst>
          </p:cNvPr>
          <p:cNvGraphicFramePr>
            <a:graphicFrameLocks noGrp="1"/>
          </p:cNvGraphicFramePr>
          <p:nvPr>
            <p:extLst>
              <p:ext uri="{D42A27DB-BD31-4B8C-83A1-F6EECF244321}">
                <p14:modId xmlns:p14="http://schemas.microsoft.com/office/powerpoint/2010/main" val="3545865219"/>
              </p:ext>
            </p:extLst>
          </p:nvPr>
        </p:nvGraphicFramePr>
        <p:xfrm>
          <a:off x="0" y="-1"/>
          <a:ext cx="12192000" cy="6858000"/>
        </p:xfrm>
        <a:graphic>
          <a:graphicData uri="http://schemas.openxmlformats.org/drawingml/2006/table">
            <a:tbl>
              <a:tblPr firstRow="1" bandRow="1">
                <a:tableStyleId>{7DF18680-E054-41AD-8BC1-D1AEF772440D}</a:tableStyleId>
              </a:tblPr>
              <a:tblGrid>
                <a:gridCol w="2438400">
                  <a:extLst>
                    <a:ext uri="{9D8B030D-6E8A-4147-A177-3AD203B41FA5}">
                      <a16:colId xmlns:a16="http://schemas.microsoft.com/office/drawing/2014/main" val="7962252"/>
                    </a:ext>
                  </a:extLst>
                </a:gridCol>
                <a:gridCol w="2438400">
                  <a:extLst>
                    <a:ext uri="{9D8B030D-6E8A-4147-A177-3AD203B41FA5}">
                      <a16:colId xmlns:a16="http://schemas.microsoft.com/office/drawing/2014/main" val="283603019"/>
                    </a:ext>
                  </a:extLst>
                </a:gridCol>
                <a:gridCol w="2438400">
                  <a:extLst>
                    <a:ext uri="{9D8B030D-6E8A-4147-A177-3AD203B41FA5}">
                      <a16:colId xmlns:a16="http://schemas.microsoft.com/office/drawing/2014/main" val="137996829"/>
                    </a:ext>
                  </a:extLst>
                </a:gridCol>
                <a:gridCol w="2438400">
                  <a:extLst>
                    <a:ext uri="{9D8B030D-6E8A-4147-A177-3AD203B41FA5}">
                      <a16:colId xmlns:a16="http://schemas.microsoft.com/office/drawing/2014/main" val="251405172"/>
                    </a:ext>
                  </a:extLst>
                </a:gridCol>
                <a:gridCol w="2438400">
                  <a:extLst>
                    <a:ext uri="{9D8B030D-6E8A-4147-A177-3AD203B41FA5}">
                      <a16:colId xmlns:a16="http://schemas.microsoft.com/office/drawing/2014/main" val="586130139"/>
                    </a:ext>
                  </a:extLst>
                </a:gridCol>
              </a:tblGrid>
              <a:tr h="457200">
                <a:tc>
                  <a:txBody>
                    <a:bodyPr/>
                    <a:lstStyle/>
                    <a:p>
                      <a:r>
                        <a:rPr lang="en-US" dirty="0"/>
                        <a:t>GOLDEN R</a:t>
                      </a:r>
                    </a:p>
                  </a:txBody>
                  <a:tcPr/>
                </a:tc>
                <a:tc>
                  <a:txBody>
                    <a:bodyPr/>
                    <a:lstStyle/>
                    <a:p>
                      <a:r>
                        <a:rPr lang="en-US" dirty="0"/>
                        <a:t>CRYSTAL R</a:t>
                      </a:r>
                    </a:p>
                  </a:txBody>
                  <a:tcPr/>
                </a:tc>
                <a:tc>
                  <a:txBody>
                    <a:bodyPr/>
                    <a:lstStyle/>
                    <a:p>
                      <a:r>
                        <a:rPr lang="en-US" dirty="0"/>
                        <a:t>STERLING R</a:t>
                      </a:r>
                    </a:p>
                  </a:txBody>
                  <a:tcPr/>
                </a:tc>
                <a:tc>
                  <a:txBody>
                    <a:bodyPr/>
                    <a:lstStyle/>
                    <a:p>
                      <a:r>
                        <a:rPr lang="en-US" dirty="0"/>
                        <a:t>STERLING R (</a:t>
                      </a:r>
                      <a:r>
                        <a:rPr lang="en-US" dirty="0" err="1"/>
                        <a:t>con’t</a:t>
                      </a:r>
                      <a:r>
                        <a:rPr lang="en-US" dirty="0"/>
                        <a:t>)</a:t>
                      </a:r>
                    </a:p>
                  </a:txBody>
                  <a:tcPr/>
                </a:tc>
                <a:tc>
                  <a:txBody>
                    <a:bodyPr/>
                    <a:lstStyle/>
                    <a:p>
                      <a:r>
                        <a:rPr lang="en-US" dirty="0"/>
                        <a:t>PRESIDENT’S CIRCLE</a:t>
                      </a:r>
                    </a:p>
                  </a:txBody>
                  <a:tcPr/>
                </a:tc>
                <a:extLst>
                  <a:ext uri="{0D108BD9-81ED-4DB2-BD59-A6C34878D82A}">
                    <a16:rowId xmlns:a16="http://schemas.microsoft.com/office/drawing/2014/main" val="4111145284"/>
                  </a:ext>
                </a:extLst>
              </a:tr>
              <a:tr h="457200">
                <a:tc>
                  <a:txBody>
                    <a:bodyPr/>
                    <a:lstStyle/>
                    <a:p>
                      <a:r>
                        <a:rPr lang="en-US" dirty="0"/>
                        <a:t>Grace Masten</a:t>
                      </a:r>
                    </a:p>
                  </a:txBody>
                  <a:tcPr/>
                </a:tc>
                <a:tc>
                  <a:txBody>
                    <a:bodyPr/>
                    <a:lstStyle/>
                    <a:p>
                      <a:r>
                        <a:rPr lang="en-US" dirty="0"/>
                        <a:t>Tim Arnett</a:t>
                      </a:r>
                    </a:p>
                  </a:txBody>
                  <a:tcPr/>
                </a:tc>
                <a:tc>
                  <a:txBody>
                    <a:bodyPr/>
                    <a:lstStyle/>
                    <a:p>
                      <a:r>
                        <a:rPr lang="en-US" dirty="0"/>
                        <a:t>Veronica Bishop</a:t>
                      </a:r>
                    </a:p>
                  </a:txBody>
                  <a:tcPr/>
                </a:tc>
                <a:tc>
                  <a:txBody>
                    <a:bodyPr/>
                    <a:lstStyle/>
                    <a:p>
                      <a:r>
                        <a:rPr lang="en-US" dirty="0"/>
                        <a:t>Joni Martin Williamson</a:t>
                      </a:r>
                    </a:p>
                  </a:txBody>
                  <a:tcPr/>
                </a:tc>
                <a:tc>
                  <a:txBody>
                    <a:bodyPr/>
                    <a:lstStyle/>
                    <a:p>
                      <a:r>
                        <a:rPr lang="en-US" dirty="0"/>
                        <a:t>Grace Masten</a:t>
                      </a:r>
                    </a:p>
                  </a:txBody>
                  <a:tcPr/>
                </a:tc>
                <a:extLst>
                  <a:ext uri="{0D108BD9-81ED-4DB2-BD59-A6C34878D82A}">
                    <a16:rowId xmlns:a16="http://schemas.microsoft.com/office/drawing/2014/main" val="240892319"/>
                  </a:ext>
                </a:extLst>
              </a:tr>
              <a:tr h="457200">
                <a:tc>
                  <a:txBody>
                    <a:bodyPr/>
                    <a:lstStyle/>
                    <a:p>
                      <a:endParaRPr lang="en-US"/>
                    </a:p>
                  </a:txBody>
                  <a:tcPr/>
                </a:tc>
                <a:tc>
                  <a:txBody>
                    <a:bodyPr/>
                    <a:lstStyle/>
                    <a:p>
                      <a:r>
                        <a:rPr lang="en-US" dirty="0"/>
                        <a:t>Lauren Bunting</a:t>
                      </a:r>
                    </a:p>
                  </a:txBody>
                  <a:tcPr/>
                </a:tc>
                <a:tc>
                  <a:txBody>
                    <a:bodyPr/>
                    <a:lstStyle/>
                    <a:p>
                      <a:r>
                        <a:rPr lang="en-US" dirty="0"/>
                        <a:t>Joe Brach</a:t>
                      </a:r>
                    </a:p>
                  </a:txBody>
                  <a:tcPr/>
                </a:tc>
                <a:tc>
                  <a:txBody>
                    <a:bodyPr/>
                    <a:lstStyle/>
                    <a:p>
                      <a:r>
                        <a:rPr lang="en-US" dirty="0"/>
                        <a:t>Mia McCarthy</a:t>
                      </a:r>
                    </a:p>
                  </a:txBody>
                  <a:tcPr/>
                </a:tc>
                <a:tc>
                  <a:txBody>
                    <a:bodyPr/>
                    <a:lstStyle/>
                    <a:p>
                      <a:r>
                        <a:rPr lang="en-US" dirty="0"/>
                        <a:t>Bernie Flax</a:t>
                      </a:r>
                    </a:p>
                  </a:txBody>
                  <a:tcPr/>
                </a:tc>
                <a:extLst>
                  <a:ext uri="{0D108BD9-81ED-4DB2-BD59-A6C34878D82A}">
                    <a16:rowId xmlns:a16="http://schemas.microsoft.com/office/drawing/2014/main" val="2535949183"/>
                  </a:ext>
                </a:extLst>
              </a:tr>
              <a:tr h="457200">
                <a:tc>
                  <a:txBody>
                    <a:bodyPr/>
                    <a:lstStyle/>
                    <a:p>
                      <a:endParaRPr lang="en-US"/>
                    </a:p>
                  </a:txBody>
                  <a:tcPr/>
                </a:tc>
                <a:tc>
                  <a:txBody>
                    <a:bodyPr/>
                    <a:lstStyle/>
                    <a:p>
                      <a:r>
                        <a:rPr lang="en-US" dirty="0"/>
                        <a:t>Kevin Decker</a:t>
                      </a:r>
                    </a:p>
                  </a:txBody>
                  <a:tcPr/>
                </a:tc>
                <a:tc>
                  <a:txBody>
                    <a:bodyPr/>
                    <a:lstStyle/>
                    <a:p>
                      <a:r>
                        <a:rPr lang="en-US" dirty="0"/>
                        <a:t>Kate </a:t>
                      </a:r>
                      <a:r>
                        <a:rPr lang="en-US" dirty="0" err="1"/>
                        <a:t>Deckenback</a:t>
                      </a:r>
                      <a:endParaRPr lang="en-US" dirty="0"/>
                    </a:p>
                  </a:txBody>
                  <a:tcPr/>
                </a:tc>
                <a:tc>
                  <a:txBody>
                    <a:bodyPr/>
                    <a:lstStyle/>
                    <a:p>
                      <a:r>
                        <a:rPr lang="en-US" dirty="0"/>
                        <a:t>Mac McGraw</a:t>
                      </a:r>
                    </a:p>
                  </a:txBody>
                  <a:tcPr/>
                </a:tc>
                <a:tc>
                  <a:txBody>
                    <a:bodyPr/>
                    <a:lstStyle/>
                    <a:p>
                      <a:r>
                        <a:rPr lang="en-US" dirty="0"/>
                        <a:t>Austin Whitehead</a:t>
                      </a:r>
                    </a:p>
                  </a:txBody>
                  <a:tcPr/>
                </a:tc>
                <a:extLst>
                  <a:ext uri="{0D108BD9-81ED-4DB2-BD59-A6C34878D82A}">
                    <a16:rowId xmlns:a16="http://schemas.microsoft.com/office/drawing/2014/main" val="2802997525"/>
                  </a:ext>
                </a:extLst>
              </a:tr>
              <a:tr h="457200">
                <a:tc>
                  <a:txBody>
                    <a:bodyPr/>
                    <a:lstStyle/>
                    <a:p>
                      <a:endParaRPr lang="en-US"/>
                    </a:p>
                  </a:txBody>
                  <a:tcPr/>
                </a:tc>
                <a:tc>
                  <a:txBody>
                    <a:bodyPr/>
                    <a:lstStyle/>
                    <a:p>
                      <a:r>
                        <a:rPr lang="en-US" dirty="0"/>
                        <a:t>Bernie Flax</a:t>
                      </a:r>
                    </a:p>
                  </a:txBody>
                  <a:tcPr/>
                </a:tc>
                <a:tc>
                  <a:txBody>
                    <a:bodyPr/>
                    <a:lstStyle/>
                    <a:p>
                      <a:r>
                        <a:rPr lang="en-US" dirty="0" err="1"/>
                        <a:t>Bilonna</a:t>
                      </a:r>
                      <a:r>
                        <a:rPr lang="en-US" dirty="0"/>
                        <a:t> Dilling</a:t>
                      </a:r>
                    </a:p>
                  </a:txBody>
                  <a:tcPr/>
                </a:tc>
                <a:tc>
                  <a:txBody>
                    <a:bodyPr/>
                    <a:lstStyle/>
                    <a:p>
                      <a:r>
                        <a:rPr lang="en-US" dirty="0"/>
                        <a:t>Steve Parsons</a:t>
                      </a:r>
                    </a:p>
                  </a:txBody>
                  <a:tcPr/>
                </a:tc>
                <a:tc>
                  <a:txBody>
                    <a:bodyPr/>
                    <a:lstStyle/>
                    <a:p>
                      <a:endParaRPr lang="en-US"/>
                    </a:p>
                  </a:txBody>
                  <a:tcPr/>
                </a:tc>
                <a:extLst>
                  <a:ext uri="{0D108BD9-81ED-4DB2-BD59-A6C34878D82A}">
                    <a16:rowId xmlns:a16="http://schemas.microsoft.com/office/drawing/2014/main" val="1095331418"/>
                  </a:ext>
                </a:extLst>
              </a:tr>
              <a:tr h="457200">
                <a:tc>
                  <a:txBody>
                    <a:bodyPr/>
                    <a:lstStyle/>
                    <a:p>
                      <a:endParaRPr lang="en-US"/>
                    </a:p>
                  </a:txBody>
                  <a:tcPr/>
                </a:tc>
                <a:tc>
                  <a:txBody>
                    <a:bodyPr/>
                    <a:lstStyle/>
                    <a:p>
                      <a:r>
                        <a:rPr lang="en-US" dirty="0"/>
                        <a:t>Darron Whitehead</a:t>
                      </a:r>
                    </a:p>
                  </a:txBody>
                  <a:tcPr/>
                </a:tc>
                <a:tc>
                  <a:txBody>
                    <a:bodyPr/>
                    <a:lstStyle/>
                    <a:p>
                      <a:r>
                        <a:rPr lang="en-US" dirty="0"/>
                        <a:t>Jay Doaty</a:t>
                      </a:r>
                    </a:p>
                  </a:txBody>
                  <a:tcPr/>
                </a:tc>
                <a:tc>
                  <a:txBody>
                    <a:bodyPr/>
                    <a:lstStyle/>
                    <a:p>
                      <a:r>
                        <a:rPr lang="en-US" dirty="0"/>
                        <a:t>Carol Proctor</a:t>
                      </a:r>
                    </a:p>
                  </a:txBody>
                  <a:tcPr/>
                </a:tc>
                <a:tc>
                  <a:txBody>
                    <a:bodyPr/>
                    <a:lstStyle/>
                    <a:p>
                      <a:endParaRPr lang="en-US"/>
                    </a:p>
                  </a:txBody>
                  <a:tcPr/>
                </a:tc>
                <a:extLst>
                  <a:ext uri="{0D108BD9-81ED-4DB2-BD59-A6C34878D82A}">
                    <a16:rowId xmlns:a16="http://schemas.microsoft.com/office/drawing/2014/main" val="3109013714"/>
                  </a:ext>
                </a:extLst>
              </a:tr>
              <a:tr h="457200">
                <a:tc>
                  <a:txBody>
                    <a:bodyPr/>
                    <a:lstStyle/>
                    <a:p>
                      <a:endParaRPr lang="en-US"/>
                    </a:p>
                  </a:txBody>
                  <a:tcPr/>
                </a:tc>
                <a:tc>
                  <a:txBody>
                    <a:bodyPr/>
                    <a:lstStyle/>
                    <a:p>
                      <a:r>
                        <a:rPr lang="en-US" dirty="0"/>
                        <a:t>Joe Wilson</a:t>
                      </a:r>
                    </a:p>
                  </a:txBody>
                  <a:tcPr/>
                </a:tc>
                <a:tc>
                  <a:txBody>
                    <a:bodyPr/>
                    <a:lstStyle/>
                    <a:p>
                      <a:r>
                        <a:rPr lang="en-US" dirty="0"/>
                        <a:t>Diana Dovel</a:t>
                      </a:r>
                    </a:p>
                  </a:txBody>
                  <a:tcPr/>
                </a:tc>
                <a:tc>
                  <a:txBody>
                    <a:bodyPr/>
                    <a:lstStyle/>
                    <a:p>
                      <a:r>
                        <a:rPr lang="en-US" dirty="0"/>
                        <a:t>John Rego</a:t>
                      </a:r>
                    </a:p>
                  </a:txBody>
                  <a:tcPr/>
                </a:tc>
                <a:tc>
                  <a:txBody>
                    <a:bodyPr/>
                    <a:lstStyle/>
                    <a:p>
                      <a:endParaRPr lang="en-US"/>
                    </a:p>
                  </a:txBody>
                  <a:tcPr/>
                </a:tc>
                <a:extLst>
                  <a:ext uri="{0D108BD9-81ED-4DB2-BD59-A6C34878D82A}">
                    <a16:rowId xmlns:a16="http://schemas.microsoft.com/office/drawing/2014/main" val="907803209"/>
                  </a:ext>
                </a:extLst>
              </a:tr>
              <a:tr h="457200">
                <a:tc>
                  <a:txBody>
                    <a:bodyPr/>
                    <a:lstStyle/>
                    <a:p>
                      <a:endParaRPr lang="en-US"/>
                    </a:p>
                  </a:txBody>
                  <a:tcPr/>
                </a:tc>
                <a:tc>
                  <a:txBody>
                    <a:bodyPr/>
                    <a:lstStyle/>
                    <a:p>
                      <a:endParaRPr lang="en-US"/>
                    </a:p>
                  </a:txBody>
                  <a:tcPr/>
                </a:tc>
                <a:tc>
                  <a:txBody>
                    <a:bodyPr/>
                    <a:lstStyle/>
                    <a:p>
                      <a:r>
                        <a:rPr lang="en-US" dirty="0"/>
                        <a:t>Cameron Drew</a:t>
                      </a:r>
                    </a:p>
                  </a:txBody>
                  <a:tcPr/>
                </a:tc>
                <a:tc>
                  <a:txBody>
                    <a:bodyPr/>
                    <a:lstStyle/>
                    <a:p>
                      <a:r>
                        <a:rPr lang="en-US" dirty="0"/>
                        <a:t>Jenny Sheppard</a:t>
                      </a:r>
                    </a:p>
                  </a:txBody>
                  <a:tcPr/>
                </a:tc>
                <a:tc>
                  <a:txBody>
                    <a:bodyPr/>
                    <a:lstStyle/>
                    <a:p>
                      <a:endParaRPr lang="en-US"/>
                    </a:p>
                  </a:txBody>
                  <a:tcPr/>
                </a:tc>
                <a:extLst>
                  <a:ext uri="{0D108BD9-81ED-4DB2-BD59-A6C34878D82A}">
                    <a16:rowId xmlns:a16="http://schemas.microsoft.com/office/drawing/2014/main" val="3816497237"/>
                  </a:ext>
                </a:extLst>
              </a:tr>
              <a:tr h="457200">
                <a:tc>
                  <a:txBody>
                    <a:bodyPr/>
                    <a:lstStyle/>
                    <a:p>
                      <a:endParaRPr lang="en-US"/>
                    </a:p>
                  </a:txBody>
                  <a:tcPr/>
                </a:tc>
                <a:tc>
                  <a:txBody>
                    <a:bodyPr/>
                    <a:lstStyle/>
                    <a:p>
                      <a:endParaRPr lang="en-US"/>
                    </a:p>
                  </a:txBody>
                  <a:tcPr/>
                </a:tc>
                <a:tc>
                  <a:txBody>
                    <a:bodyPr/>
                    <a:lstStyle/>
                    <a:p>
                      <a:r>
                        <a:rPr lang="en-US" dirty="0"/>
                        <a:t>Bethany Drew</a:t>
                      </a:r>
                    </a:p>
                  </a:txBody>
                  <a:tcPr/>
                </a:tc>
                <a:tc>
                  <a:txBody>
                    <a:bodyPr/>
                    <a:lstStyle/>
                    <a:p>
                      <a:r>
                        <a:rPr lang="en-US" dirty="0"/>
                        <a:t>Leslie Smith</a:t>
                      </a:r>
                    </a:p>
                  </a:txBody>
                  <a:tcPr/>
                </a:tc>
                <a:tc>
                  <a:txBody>
                    <a:bodyPr/>
                    <a:lstStyle/>
                    <a:p>
                      <a:endParaRPr lang="en-US"/>
                    </a:p>
                  </a:txBody>
                  <a:tcPr/>
                </a:tc>
                <a:extLst>
                  <a:ext uri="{0D108BD9-81ED-4DB2-BD59-A6C34878D82A}">
                    <a16:rowId xmlns:a16="http://schemas.microsoft.com/office/drawing/2014/main" val="294202039"/>
                  </a:ext>
                </a:extLst>
              </a:tr>
              <a:tr h="457200">
                <a:tc>
                  <a:txBody>
                    <a:bodyPr/>
                    <a:lstStyle/>
                    <a:p>
                      <a:endParaRPr lang="en-US"/>
                    </a:p>
                  </a:txBody>
                  <a:tcPr/>
                </a:tc>
                <a:tc>
                  <a:txBody>
                    <a:bodyPr/>
                    <a:lstStyle/>
                    <a:p>
                      <a:endParaRPr lang="en-US"/>
                    </a:p>
                  </a:txBody>
                  <a:tcPr/>
                </a:tc>
                <a:tc>
                  <a:txBody>
                    <a:bodyPr/>
                    <a:lstStyle/>
                    <a:p>
                      <a:r>
                        <a:rPr lang="en-US" dirty="0"/>
                        <a:t>Greg Erdie</a:t>
                      </a:r>
                    </a:p>
                  </a:txBody>
                  <a:tcPr/>
                </a:tc>
                <a:tc>
                  <a:txBody>
                    <a:bodyPr/>
                    <a:lstStyle/>
                    <a:p>
                      <a:r>
                        <a:rPr lang="en-US" dirty="0"/>
                        <a:t>Frances Sterling</a:t>
                      </a:r>
                    </a:p>
                  </a:txBody>
                  <a:tcPr/>
                </a:tc>
                <a:tc>
                  <a:txBody>
                    <a:bodyPr/>
                    <a:lstStyle/>
                    <a:p>
                      <a:endParaRPr lang="en-US"/>
                    </a:p>
                  </a:txBody>
                  <a:tcPr/>
                </a:tc>
                <a:extLst>
                  <a:ext uri="{0D108BD9-81ED-4DB2-BD59-A6C34878D82A}">
                    <a16:rowId xmlns:a16="http://schemas.microsoft.com/office/drawing/2014/main" val="3936049740"/>
                  </a:ext>
                </a:extLst>
              </a:tr>
              <a:tr h="457200">
                <a:tc>
                  <a:txBody>
                    <a:bodyPr/>
                    <a:lstStyle/>
                    <a:p>
                      <a:endParaRPr lang="en-US"/>
                    </a:p>
                  </a:txBody>
                  <a:tcPr/>
                </a:tc>
                <a:tc>
                  <a:txBody>
                    <a:bodyPr/>
                    <a:lstStyle/>
                    <a:p>
                      <a:endParaRPr lang="en-US"/>
                    </a:p>
                  </a:txBody>
                  <a:tcPr/>
                </a:tc>
                <a:tc>
                  <a:txBody>
                    <a:bodyPr/>
                    <a:lstStyle/>
                    <a:p>
                      <a:r>
                        <a:rPr lang="en-US" dirty="0"/>
                        <a:t>Kim Heaney</a:t>
                      </a:r>
                    </a:p>
                  </a:txBody>
                  <a:tcPr/>
                </a:tc>
                <a:tc>
                  <a:txBody>
                    <a:bodyPr/>
                    <a:lstStyle/>
                    <a:p>
                      <a:r>
                        <a:rPr lang="en-US" dirty="0"/>
                        <a:t>Brigit Taylor</a:t>
                      </a:r>
                    </a:p>
                  </a:txBody>
                  <a:tcPr/>
                </a:tc>
                <a:tc>
                  <a:txBody>
                    <a:bodyPr/>
                    <a:lstStyle/>
                    <a:p>
                      <a:endParaRPr lang="en-US"/>
                    </a:p>
                  </a:txBody>
                  <a:tcPr/>
                </a:tc>
                <a:extLst>
                  <a:ext uri="{0D108BD9-81ED-4DB2-BD59-A6C34878D82A}">
                    <a16:rowId xmlns:a16="http://schemas.microsoft.com/office/drawing/2014/main" val="21329954"/>
                  </a:ext>
                </a:extLst>
              </a:tr>
              <a:tr h="457200">
                <a:tc>
                  <a:txBody>
                    <a:bodyPr/>
                    <a:lstStyle/>
                    <a:p>
                      <a:endParaRPr lang="en-US"/>
                    </a:p>
                  </a:txBody>
                  <a:tcPr/>
                </a:tc>
                <a:tc>
                  <a:txBody>
                    <a:bodyPr/>
                    <a:lstStyle/>
                    <a:p>
                      <a:endParaRPr lang="en-US"/>
                    </a:p>
                  </a:txBody>
                  <a:tcPr/>
                </a:tc>
                <a:tc>
                  <a:txBody>
                    <a:bodyPr/>
                    <a:lstStyle/>
                    <a:p>
                      <a:r>
                        <a:rPr lang="en-US" dirty="0"/>
                        <a:t>Debora Hileman</a:t>
                      </a:r>
                    </a:p>
                  </a:txBody>
                  <a:tcPr/>
                </a:tc>
                <a:tc>
                  <a:txBody>
                    <a:bodyPr/>
                    <a:lstStyle/>
                    <a:p>
                      <a:r>
                        <a:rPr lang="en-US" dirty="0"/>
                        <a:t>Mike Weisner</a:t>
                      </a:r>
                    </a:p>
                  </a:txBody>
                  <a:tcPr/>
                </a:tc>
                <a:tc>
                  <a:txBody>
                    <a:bodyPr/>
                    <a:lstStyle/>
                    <a:p>
                      <a:endParaRPr lang="en-US"/>
                    </a:p>
                  </a:txBody>
                  <a:tcPr/>
                </a:tc>
                <a:extLst>
                  <a:ext uri="{0D108BD9-81ED-4DB2-BD59-A6C34878D82A}">
                    <a16:rowId xmlns:a16="http://schemas.microsoft.com/office/drawing/2014/main" val="2184551196"/>
                  </a:ext>
                </a:extLst>
              </a:tr>
              <a:tr h="457200">
                <a:tc>
                  <a:txBody>
                    <a:bodyPr/>
                    <a:lstStyle/>
                    <a:p>
                      <a:endParaRPr lang="en-US"/>
                    </a:p>
                  </a:txBody>
                  <a:tcPr/>
                </a:tc>
                <a:tc>
                  <a:txBody>
                    <a:bodyPr/>
                    <a:lstStyle/>
                    <a:p>
                      <a:endParaRPr lang="en-US"/>
                    </a:p>
                  </a:txBody>
                  <a:tcPr/>
                </a:tc>
                <a:tc>
                  <a:txBody>
                    <a:bodyPr/>
                    <a:lstStyle/>
                    <a:p>
                      <a:r>
                        <a:rPr lang="en-US" dirty="0"/>
                        <a:t>Hunter Isaac</a:t>
                      </a:r>
                    </a:p>
                  </a:txBody>
                  <a:tcPr/>
                </a:tc>
                <a:tc>
                  <a:txBody>
                    <a:bodyPr/>
                    <a:lstStyle/>
                    <a:p>
                      <a:r>
                        <a:rPr lang="en-US" dirty="0"/>
                        <a:t>Austin Whitehead</a:t>
                      </a:r>
                    </a:p>
                  </a:txBody>
                  <a:tcPr/>
                </a:tc>
                <a:tc>
                  <a:txBody>
                    <a:bodyPr/>
                    <a:lstStyle/>
                    <a:p>
                      <a:endParaRPr lang="en-US"/>
                    </a:p>
                  </a:txBody>
                  <a:tcPr/>
                </a:tc>
                <a:extLst>
                  <a:ext uri="{0D108BD9-81ED-4DB2-BD59-A6C34878D82A}">
                    <a16:rowId xmlns:a16="http://schemas.microsoft.com/office/drawing/2014/main" val="3793304181"/>
                  </a:ext>
                </a:extLst>
              </a:tr>
              <a:tr h="457200">
                <a:tc>
                  <a:txBody>
                    <a:bodyPr/>
                    <a:lstStyle/>
                    <a:p>
                      <a:endParaRPr lang="en-US"/>
                    </a:p>
                  </a:txBody>
                  <a:tcPr/>
                </a:tc>
                <a:tc>
                  <a:txBody>
                    <a:bodyPr/>
                    <a:lstStyle/>
                    <a:p>
                      <a:endParaRPr lang="en-US"/>
                    </a:p>
                  </a:txBody>
                  <a:tcPr/>
                </a:tc>
                <a:tc>
                  <a:txBody>
                    <a:bodyPr/>
                    <a:lstStyle/>
                    <a:p>
                      <a:r>
                        <a:rPr lang="en-US" dirty="0"/>
                        <a:t>Chris Jett</a:t>
                      </a:r>
                    </a:p>
                  </a:txBody>
                  <a:tcPr/>
                </a:tc>
                <a:tc>
                  <a:txBody>
                    <a:bodyPr/>
                    <a:lstStyle/>
                    <a:p>
                      <a:r>
                        <a:rPr lang="en-US" dirty="0"/>
                        <a:t>Jessica Ziegler</a:t>
                      </a:r>
                    </a:p>
                  </a:txBody>
                  <a:tcPr/>
                </a:tc>
                <a:tc>
                  <a:txBody>
                    <a:bodyPr/>
                    <a:lstStyle/>
                    <a:p>
                      <a:endParaRPr lang="en-US"/>
                    </a:p>
                  </a:txBody>
                  <a:tcPr/>
                </a:tc>
                <a:extLst>
                  <a:ext uri="{0D108BD9-81ED-4DB2-BD59-A6C34878D82A}">
                    <a16:rowId xmlns:a16="http://schemas.microsoft.com/office/drawing/2014/main" val="4242991445"/>
                  </a:ext>
                </a:extLst>
              </a:tr>
              <a:tr h="457200">
                <a:tc>
                  <a:txBody>
                    <a:bodyPr/>
                    <a:lstStyle/>
                    <a:p>
                      <a:endParaRPr lang="en-US"/>
                    </a:p>
                  </a:txBody>
                  <a:tcPr/>
                </a:tc>
                <a:tc>
                  <a:txBody>
                    <a:bodyPr/>
                    <a:lstStyle/>
                    <a:p>
                      <a:endParaRPr lang="en-US"/>
                    </a:p>
                  </a:txBody>
                  <a:tcPr/>
                </a:tc>
                <a:tc>
                  <a:txBody>
                    <a:bodyPr/>
                    <a:lstStyle/>
                    <a:p>
                      <a:r>
                        <a:rPr lang="en-US" dirty="0"/>
                        <a:t>Brandon Johnson</a:t>
                      </a:r>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073585798"/>
                  </a:ext>
                </a:extLst>
              </a:tr>
            </a:tbl>
          </a:graphicData>
        </a:graphic>
      </p:graphicFrame>
    </p:spTree>
    <p:extLst>
      <p:ext uri="{BB962C8B-B14F-4D97-AF65-F5344CB8AC3E}">
        <p14:creationId xmlns:p14="http://schemas.microsoft.com/office/powerpoint/2010/main" val="3446041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0F7BF6E-78F4-B5A2-ED55-A735C901D781}"/>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27FE8312-4921-5A7D-25A8-FCC923238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D98073-420A-DA29-6515-11EA7E506F52}"/>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MD REALTOR LEGISLATIVE WRAP UP</a:t>
            </a:r>
          </a:p>
        </p:txBody>
      </p:sp>
      <p:sp>
        <p:nvSpPr>
          <p:cNvPr id="1052" name="sketchy line">
            <a:extLst>
              <a:ext uri="{FF2B5EF4-FFF2-40B4-BE49-F238E27FC236}">
                <a16:creationId xmlns:a16="http://schemas.microsoft.com/office/drawing/2014/main" id="{482C2B41-359C-13CC-458A-7628580DEC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3A2B1A3F-F24C-0AB7-AF16-59C92687B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C07F2CB4-5B98-7A78-C637-E935F5C6C1CF}"/>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hlinkClick r:id="rId3"/>
              </a:rPr>
              <a:t>Click here to view the Sine Die report from MR</a:t>
            </a:r>
            <a:endParaRPr lang="en-US" sz="1400" dirty="0"/>
          </a:p>
          <a:p>
            <a:pPr marR="0">
              <a:lnSpc>
                <a:spcPct val="90000"/>
              </a:lnSpc>
              <a:spcBef>
                <a:spcPts val="0"/>
              </a:spcBef>
              <a:spcAft>
                <a:spcPts val="800"/>
              </a:spcAft>
            </a:pPr>
            <a:r>
              <a:rPr lang="en-US" sz="1400" dirty="0">
                <a:hlinkClick r:id="rId4"/>
              </a:rPr>
              <a:t>View more here.</a:t>
            </a: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04C8B911-EDE4-72FC-40FE-3276754A446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33271204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BD98A46-8FFE-1F80-F67A-3ED10F85B717}"/>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270109CE-AD6E-0070-B8D4-CA804129F6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0190FE-1C3E-210E-786D-37D380FBBCE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Lower Shore Candidates</a:t>
            </a:r>
          </a:p>
        </p:txBody>
      </p:sp>
      <p:sp>
        <p:nvSpPr>
          <p:cNvPr id="1052" name="sketchy line">
            <a:extLst>
              <a:ext uri="{FF2B5EF4-FFF2-40B4-BE49-F238E27FC236}">
                <a16:creationId xmlns:a16="http://schemas.microsoft.com/office/drawing/2014/main" id="{29C2B4EA-2568-5A0F-9C25-EC202376C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834BA5C-6F3B-E8E0-C8F8-67D420CD01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02A9671C-1EA6-3F1C-6D44-B90B9E56ACB3}"/>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hlinkClick r:id="rId3"/>
              </a:rPr>
              <a:t>Please use this link to see candidates who have filed for election in State and Local elections. </a:t>
            </a:r>
            <a:endParaRPr lang="en-US" sz="1400" dirty="0"/>
          </a:p>
          <a:p>
            <a:pPr marR="0">
              <a:lnSpc>
                <a:spcPct val="90000"/>
              </a:lnSpc>
              <a:spcBef>
                <a:spcPts val="0"/>
              </a:spcBef>
              <a:spcAft>
                <a:spcPts val="800"/>
              </a:spcAft>
            </a:pPr>
            <a:r>
              <a:rPr lang="en-US" sz="1400" dirty="0"/>
              <a:t>I have been monitoring this site in preparation for this upcoming election year. This is updated twice a day and more have filed in the past few weeks as we approach the filing deadline in February.</a:t>
            </a:r>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D2AD6B96-3FFB-45EE-5323-875763E863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1927900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A905D76-DD8A-C20B-EDC8-F1A9CC093C69}"/>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7FB71A02-C45F-D610-B89A-65D022D145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C84375-FCFD-4ED7-5A8D-95A0514ED081}"/>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Comptroller and DHCD Housing Update</a:t>
            </a:r>
          </a:p>
        </p:txBody>
      </p:sp>
      <p:sp>
        <p:nvSpPr>
          <p:cNvPr id="1052" name="sketchy line">
            <a:extLst>
              <a:ext uri="{FF2B5EF4-FFF2-40B4-BE49-F238E27FC236}">
                <a16:creationId xmlns:a16="http://schemas.microsoft.com/office/drawing/2014/main" id="{D2582840-D3A2-A11B-367D-142EC35EC5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688C8A9-0121-E9D9-B62D-74DDBF1A90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0A3044DA-3690-710E-6C90-82A34505B835}"/>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t>The Maryland Comptroller, Brooke Lierman, presented her office’s Housing portion of the State of the Economy, </a:t>
            </a:r>
            <a:r>
              <a:rPr lang="en-US" sz="1400" dirty="0">
                <a:hlinkClick r:id="rId3"/>
              </a:rPr>
              <a:t>linked here. </a:t>
            </a:r>
            <a:endParaRPr lang="en-US" sz="1400" dirty="0"/>
          </a:p>
          <a:p>
            <a:pPr marR="0">
              <a:lnSpc>
                <a:spcPct val="90000"/>
              </a:lnSpc>
              <a:spcBef>
                <a:spcPts val="0"/>
              </a:spcBef>
              <a:spcAft>
                <a:spcPts val="800"/>
              </a:spcAft>
            </a:pPr>
            <a:r>
              <a:rPr lang="en-US" sz="1400" dirty="0"/>
              <a:t>In it are key findings pertaining to Maryland’s housing economy, including an acknowledgement of the 100,000 unit shortage in the state, potential reasonings behind that shortage including rising costs of materials and labor (Maryland cost of building exceeds the national average), stagnant permitting (neighbor states and states with high growth outpace Maryland in single-family and multi-family permitting), among other data points. </a:t>
            </a:r>
          </a:p>
          <a:p>
            <a:pPr marR="0">
              <a:lnSpc>
                <a:spcPct val="90000"/>
              </a:lnSpc>
              <a:spcBef>
                <a:spcPts val="0"/>
              </a:spcBef>
              <a:spcAft>
                <a:spcPts val="800"/>
              </a:spcAft>
            </a:pPr>
            <a:r>
              <a:rPr lang="en-US" sz="1400" dirty="0"/>
              <a:t>One analogy the report draws is to the Smith Island Cake, where the process to obtain the necessary permits to development is similar to our Somerset attraction’s layers of cake and fudge. </a:t>
            </a:r>
          </a:p>
          <a:p>
            <a:pPr marR="0">
              <a:lnSpc>
                <a:spcPct val="90000"/>
              </a:lnSpc>
              <a:spcBef>
                <a:spcPts val="0"/>
              </a:spcBef>
              <a:spcAft>
                <a:spcPts val="800"/>
              </a:spcAft>
            </a:pPr>
            <a:r>
              <a:rPr lang="en-US" sz="1400" dirty="0"/>
              <a:t>Suggestions include expanded townhome zoning, residential development in commercial zones, ADU implementation, building code reform, among others. Certainly an interesting read and I’ll have a summary of it next week!</a:t>
            </a:r>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6C4F4D04-06E2-77CC-BCF7-7C01DE859B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6824666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55DD49-7CC6-880F-3897-BDCC06879B24}"/>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2EE1F7-A767-7542-70BB-9D471E48ADB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DHCD Housing Needs Assessment for 2026</a:t>
            </a:r>
          </a:p>
        </p:txBody>
      </p:sp>
      <p:sp>
        <p:nvSpPr>
          <p:cNvPr id="1052"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6B817EBB-FEBA-1C6E-A3E7-F4331BEC69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F5428667-F5DB-F32B-5C6E-D10335BA01ED}"/>
              </a:ext>
            </a:extLst>
          </p:cNvPr>
          <p:cNvSpPr txBox="1"/>
          <p:nvPr/>
        </p:nvSpPr>
        <p:spPr>
          <a:xfrm>
            <a:off x="4797494" y="2706624"/>
            <a:ext cx="6755626" cy="3530342"/>
          </a:xfrm>
          <a:prstGeom prst="rect">
            <a:avLst/>
          </a:prstGeom>
        </p:spPr>
        <p:txBody>
          <a:bodyPr vert="horz" lIns="91440" tIns="45720" rIns="91440" bIns="45720" rtlCol="0">
            <a:normAutofit fontScale="92500"/>
          </a:bodyPr>
          <a:lstStyle/>
          <a:p>
            <a:pPr marR="0">
              <a:lnSpc>
                <a:spcPct val="90000"/>
              </a:lnSpc>
              <a:spcBef>
                <a:spcPts val="0"/>
              </a:spcBef>
              <a:spcAft>
                <a:spcPts val="800"/>
              </a:spcAft>
            </a:pPr>
            <a:r>
              <a:rPr lang="en-US" sz="1400" dirty="0">
                <a:hlinkClick r:id="rId3"/>
              </a:rPr>
              <a:t>Click here to read the full assessment.</a:t>
            </a:r>
            <a:endParaRPr lang="en-US" sz="1400" dirty="0"/>
          </a:p>
          <a:p>
            <a:pPr marR="0">
              <a:lnSpc>
                <a:spcPct val="90000"/>
              </a:lnSpc>
              <a:spcBef>
                <a:spcPts val="0"/>
              </a:spcBef>
              <a:spcAft>
                <a:spcPts val="800"/>
              </a:spcAft>
            </a:pPr>
            <a:r>
              <a:rPr lang="en-US" sz="1400" dirty="0">
                <a:effectLst/>
              </a:rPr>
              <a:t>D</a:t>
            </a:r>
            <a:r>
              <a:rPr lang="en-US" sz="1400" dirty="0"/>
              <a:t>HCD put their housing needs assessment out this past week – here are a few key takeaways:</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Maryland needs about 590,000 new housing units by 2045 to meet projected demand</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The cost burden for renters has increased from 33%since 2000 to 46% since 2022.</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Homeownership is increasingly out of reach for moderate-income households; only 49% could afford the median home in 2022, down from 75% in 2000</a:t>
            </a:r>
            <a:r>
              <a:rPr lang="en-US" sz="1400" b="0" dirty="0">
                <a:solidFill>
                  <a:srgbClr val="424242"/>
                </a:solidFill>
                <a:latin typeface="Segoe Sans"/>
              </a:rPr>
              <a:t>.</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For every 1,000 renters earning 0–30% of Area Median Income (AMI), 610 affordable homes are missing</a:t>
            </a:r>
            <a:r>
              <a:rPr lang="en-US" sz="1400" dirty="0">
                <a:solidFill>
                  <a:srgbClr val="424242"/>
                </a:solidFill>
              </a:rPr>
              <a:t>.</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The lower shore has an average of 20% - 55%+ of its renters are cost burdened. </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Total annual permitted units has been halved since 2000. </a:t>
            </a:r>
          </a:p>
          <a:p>
            <a:pPr marR="0">
              <a:lnSpc>
                <a:spcPct val="90000"/>
              </a:lnSpc>
              <a:spcBef>
                <a:spcPts val="0"/>
              </a:spcBef>
              <a:spcAft>
                <a:spcPts val="800"/>
              </a:spcAft>
            </a:pPr>
            <a:r>
              <a:rPr lang="en-US" sz="1400" dirty="0">
                <a:solidFill>
                  <a:srgbClr val="424242"/>
                </a:solidFill>
              </a:rPr>
              <a:t>Maryland’s housing shortage is multifaceted, and DHCD will being forth legislation this Session to remedy the worsening inventory shortage for our state. This is a very interesting read and I’m happy to discuss further!</a:t>
            </a: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230726F5-D135-A887-6CC8-B1350BCE93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2024151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1bb9989-b471-480f-be93-2d6b8993a955">
      <Terms xmlns="http://schemas.microsoft.com/office/infopath/2007/PartnerControls"/>
    </lcf76f155ced4ddcb4097134ff3c332f>
    <TaxCatchAll xmlns="34a1bb94-67c0-4958-a0ee-1e27c1b00ddc"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0C8CEF002D05C409C032EBAC5375784" ma:contentTypeVersion="19" ma:contentTypeDescription="Create a new document." ma:contentTypeScope="" ma:versionID="ba34a5756e91cda6bc121bc4a29be819">
  <xsd:schema xmlns:xsd="http://www.w3.org/2001/XMLSchema" xmlns:xs="http://www.w3.org/2001/XMLSchema" xmlns:p="http://schemas.microsoft.com/office/2006/metadata/properties" xmlns:ns2="b1bb9989-b471-480f-be93-2d6b8993a955" xmlns:ns3="34a1bb94-67c0-4958-a0ee-1e27c1b00ddc" targetNamespace="http://schemas.microsoft.com/office/2006/metadata/properties" ma:root="true" ma:fieldsID="b5b11cff10d41241036676eadc3d5152" ns2:_="" ns3:_="">
    <xsd:import namespace="b1bb9989-b471-480f-be93-2d6b8993a955"/>
    <xsd:import namespace="34a1bb94-67c0-4958-a0ee-1e27c1b00dd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1bb9989-b471-480f-be93-2d6b8993a9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2bb974c-b3ae-40dd-b26a-42db463736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a1bb94-67c0-4958-a0ee-1e27c1b00dd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9bbe3e-9377-4bab-a71e-2726122a0c35}" ma:internalName="TaxCatchAll" ma:showField="CatchAllData" ma:web="34a1bb94-67c0-4958-a0ee-1e27c1b00dd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A5C4587-034B-4088-BAB9-1723653E641D}">
  <ds:schemaRefs>
    <ds:schemaRef ds:uri="34a1bb94-67c0-4958-a0ee-1e27c1b00ddc"/>
    <ds:schemaRef ds:uri="http://purl.org/dc/elements/1.1/"/>
    <ds:schemaRef ds:uri="http://schemas.microsoft.com/office/2006/documentManagement/types"/>
    <ds:schemaRef ds:uri="http://schemas.openxmlformats.org/package/2006/metadata/core-properties"/>
    <ds:schemaRef ds:uri="http://purl.org/dc/dcmitype/"/>
    <ds:schemaRef ds:uri="http://purl.org/dc/terms/"/>
    <ds:schemaRef ds:uri="http://www.w3.org/XML/1998/namespace"/>
    <ds:schemaRef ds:uri="b1bb9989-b471-480f-be93-2d6b8993a955"/>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141BE63A-0219-4612-90DF-1A936C099F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1bb9989-b471-480f-be93-2d6b8993a955"/>
    <ds:schemaRef ds:uri="34a1bb94-67c0-4958-a0ee-1e27c1b00dd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47ABAE-DAB7-409A-9402-3AC232FB659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261951</TotalTime>
  <Words>1007</Words>
  <Application>Microsoft Office PowerPoint</Application>
  <PresentationFormat>Widescreen</PresentationFormat>
  <Paragraphs>160</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Segoe Sans</vt:lpstr>
      <vt:lpstr>Office Theme</vt:lpstr>
      <vt:lpstr>Government Update  </vt:lpstr>
      <vt:lpstr>Wicomico Mobile Home tax Adjustment?</vt:lpstr>
      <vt:lpstr>Wicomico County: Health Department Update </vt:lpstr>
      <vt:lpstr>Links and Maps</vt:lpstr>
      <vt:lpstr>Tawes Tawes Tawes</vt:lpstr>
      <vt:lpstr>Worcester County – Critical Bay Area Map</vt:lpstr>
      <vt:lpstr>PowerPoint Presentation</vt:lpstr>
      <vt:lpstr>MD REALTOR LEGISLATIVE WRAP UP</vt:lpstr>
      <vt:lpstr>Lower Shore Candidates</vt:lpstr>
      <vt:lpstr>Comptroller and DHCD Housing Update</vt:lpstr>
      <vt:lpstr>DHCD Housing Needs Assessment for 2026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Maryland State Legislative Session Recap &amp; &amp; Local Government Updates</dc:title>
  <dc:creator>Kim Blair</dc:creator>
  <cp:lastModifiedBy>Advocacy</cp:lastModifiedBy>
  <cp:revision>40</cp:revision>
  <cp:lastPrinted>2025-04-22T18:50:45Z</cp:lastPrinted>
  <dcterms:created xsi:type="dcterms:W3CDTF">2025-04-18T17:10:27Z</dcterms:created>
  <dcterms:modified xsi:type="dcterms:W3CDTF">2026-10-02T12:40:53Z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0x01010020C8CEF002D05C409C032EBAC5375784</vt:lpwstr>
  </property>
  <property fmtid="{D5CDD505-2E9C-101B-9397-08002B2CF9AE}" pid="3" name="MediaServiceImageTags">
    <vt:lpwstr/>
  </property>
</Properties>
</file>